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notesMasterIdLst>
    <p:notesMasterId r:id="rId36"/>
  </p:notesMasterIdLst>
  <p:sldIdLst>
    <p:sldId id="278" r:id="rId2"/>
    <p:sldId id="310" r:id="rId3"/>
    <p:sldId id="283" r:id="rId4"/>
    <p:sldId id="284" r:id="rId5"/>
    <p:sldId id="280" r:id="rId6"/>
    <p:sldId id="285" r:id="rId7"/>
    <p:sldId id="281" r:id="rId8"/>
    <p:sldId id="286" r:id="rId9"/>
    <p:sldId id="282" r:id="rId10"/>
    <p:sldId id="289" r:id="rId11"/>
    <p:sldId id="287" r:id="rId12"/>
    <p:sldId id="288" r:id="rId13"/>
    <p:sldId id="291" r:id="rId14"/>
    <p:sldId id="290" r:id="rId15"/>
    <p:sldId id="292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73" r:id="rId29"/>
    <p:sldId id="305" r:id="rId30"/>
    <p:sldId id="306" r:id="rId31"/>
    <p:sldId id="307" r:id="rId32"/>
    <p:sldId id="308" r:id="rId33"/>
    <p:sldId id="311" r:id="rId34"/>
    <p:sldId id="27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7E73-FCAA-4C3B-8F13-0625CDA3144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C8BF-3F0D-4FFF-8572-F0C620F96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C8BF-3F0D-4FFF-8572-F0C620F96C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3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chemistry/organic-chemistry-reaction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chemistry/substitution-reac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05825" y="2430959"/>
            <a:ext cx="4663109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SAIKRISHNA UGGU</a:t>
            </a:r>
          </a:p>
          <a:p>
            <a:pPr algn="r">
              <a:defRPr/>
            </a:pPr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 in Chemistry</a:t>
            </a:r>
            <a:endParaRPr lang="en-US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929" y="3657600"/>
            <a:ext cx="491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P. R. Govt. College (A)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KAKINADA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128356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Structural Theory in Organic Chemistry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247" y="1143000"/>
            <a:ext cx="7228714" cy="287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lang="en-US" sz="2400" cap="none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cap="none" spc="-5" dirty="0" smtClean="0">
                <a:latin typeface="Times New Roman" pitchFamily="18" charset="0"/>
                <a:cs typeface="Times New Roman" pitchFamily="18" charset="0"/>
              </a:rPr>
              <a:t>are three types </a:t>
            </a:r>
            <a:r>
              <a:rPr lang="en-US" sz="2400" cap="none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cap="none" spc="-5" dirty="0" smtClean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sz="2400" cap="none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-5" dirty="0" smtClean="0">
                <a:latin typeface="Times New Roman" pitchFamily="18" charset="0"/>
                <a:cs typeface="Times New Roman" pitchFamily="18" charset="0"/>
              </a:rPr>
              <a:t>reagents</a:t>
            </a:r>
            <a:endParaRPr lang="en-US" sz="24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600" y="1481878"/>
            <a:ext cx="8350600" cy="186910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69265" marR="5080" indent="-228600" algn="just">
              <a:spcBef>
                <a:spcPts val="175"/>
              </a:spcBef>
            </a:pPr>
            <a:r>
              <a:rPr sz="2400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Electrophiles</a:t>
            </a:r>
            <a:r>
              <a:rPr sz="2400" b="1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These </a:t>
            </a:r>
            <a:r>
              <a:rPr sz="2400" spc="-5" dirty="0">
                <a:latin typeface="Times New Roman"/>
                <a:cs typeface="Times New Roman"/>
              </a:rPr>
              <a:t>are electron deficient species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attacks at centre of maximum  electron density or at negatively charged centre of the molecules. </a:t>
            </a:r>
            <a:r>
              <a:rPr sz="2400" dirty="0">
                <a:latin typeface="Times New Roman"/>
                <a:cs typeface="Times New Roman"/>
              </a:rPr>
              <a:t>These </a:t>
            </a:r>
            <a:r>
              <a:rPr sz="2400" spc="-5" dirty="0">
                <a:latin typeface="Times New Roman"/>
                <a:cs typeface="Times New Roman"/>
              </a:rPr>
              <a:t>are </a:t>
            </a:r>
            <a:r>
              <a:rPr sz="2400" dirty="0">
                <a:latin typeface="Times New Roman"/>
                <a:cs typeface="Times New Roman"/>
              </a:rPr>
              <a:t>act </a:t>
            </a:r>
            <a:r>
              <a:rPr sz="2400" spc="-5" dirty="0">
                <a:latin typeface="Times New Roman"/>
                <a:cs typeface="Times New Roman"/>
              </a:rPr>
              <a:t>as  Lewis Acids. Electrophiles are of </a:t>
            </a:r>
            <a:r>
              <a:rPr sz="2400" dirty="0">
                <a:latin typeface="Times New Roman"/>
                <a:cs typeface="Times New Roman"/>
              </a:rPr>
              <a:t>two </a:t>
            </a:r>
            <a:r>
              <a:rPr sz="2400" spc="-5" dirty="0">
                <a:latin typeface="Times New Roman"/>
                <a:cs typeface="Times New Roman"/>
              </a:rPr>
              <a:t>types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  <a:p>
            <a:pPr marL="12700" algn="just"/>
            <a:r>
              <a:rPr lang="en-US" sz="2400" spc="-5" dirty="0" smtClean="0">
                <a:latin typeface="Times New Roman"/>
                <a:cs typeface="Times New Roman"/>
              </a:rPr>
              <a:t>  </a:t>
            </a:r>
            <a:r>
              <a:rPr sz="2400" spc="-5" dirty="0" smtClean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) Positive Electrophiles: these are carrying positive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charge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0396" y="2229739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3402868"/>
            <a:ext cx="46482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Ex: All carbocations, 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z="1600" baseline="39682" dirty="0">
                <a:latin typeface="Times New Roman"/>
                <a:cs typeface="Times New Roman"/>
              </a:rPr>
              <a:t>+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spc="-5" dirty="0">
                <a:latin typeface="Times New Roman"/>
                <a:cs typeface="Times New Roman"/>
              </a:rPr>
              <a:t>H</a:t>
            </a:r>
            <a:r>
              <a:rPr sz="1600" spc="-7" baseline="-13227" dirty="0">
                <a:latin typeface="Times New Roman"/>
                <a:cs typeface="Times New Roman"/>
              </a:rPr>
              <a:t>3</a:t>
            </a:r>
            <a:r>
              <a:rPr spc="-5" dirty="0">
                <a:latin typeface="Times New Roman"/>
                <a:cs typeface="Times New Roman"/>
              </a:rPr>
              <a:t>O</a:t>
            </a:r>
            <a:r>
              <a:rPr sz="1600" spc="-7" baseline="39682" dirty="0">
                <a:latin typeface="Times New Roman"/>
                <a:cs typeface="Times New Roman"/>
              </a:rPr>
              <a:t>+</a:t>
            </a:r>
            <a:r>
              <a:rPr spc="-5" dirty="0">
                <a:latin typeface="Times New Roman"/>
                <a:cs typeface="Times New Roman"/>
              </a:rPr>
              <a:t>, Cl</a:t>
            </a:r>
            <a:r>
              <a:rPr sz="1600" spc="-7" baseline="39682" dirty="0">
                <a:latin typeface="Times New Roman"/>
                <a:cs typeface="Times New Roman"/>
              </a:rPr>
              <a:t>+</a:t>
            </a:r>
            <a:r>
              <a:rPr spc="-5" dirty="0">
                <a:latin typeface="Times New Roman"/>
                <a:cs typeface="Times New Roman"/>
              </a:rPr>
              <a:t>, NO </a:t>
            </a:r>
            <a:r>
              <a:rPr sz="1600" baseline="39682" dirty="0">
                <a:latin typeface="Times New Roman"/>
                <a:cs typeface="Times New Roman"/>
              </a:rPr>
              <a:t>+</a:t>
            </a:r>
            <a:r>
              <a:rPr sz="1600" spc="44" baseline="39682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etc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71719"/>
            <a:ext cx="566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Organic Reagents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2400" y="3737646"/>
            <a:ext cx="8991600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065" marR="3569335" indent="-228600" algn="just">
              <a:spcBef>
                <a:spcPts val="22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           </a:t>
            </a:r>
            <a:r>
              <a:rPr lang="en-US" sz="2400" dirty="0" smtClean="0">
                <a:latin typeface="Times New Roman"/>
                <a:cs typeface="Times New Roman"/>
              </a:rPr>
              <a:t>b) </a:t>
            </a:r>
            <a:r>
              <a:rPr lang="en-US" sz="2400" spc="-5" dirty="0" smtClean="0">
                <a:latin typeface="Times New Roman"/>
                <a:cs typeface="Times New Roman"/>
              </a:rPr>
              <a:t>Neutral Electrophiles:</a:t>
            </a:r>
          </a:p>
          <a:p>
            <a:pPr marL="266065" marR="3569335" indent="-228600" algn="just">
              <a:spcBef>
                <a:spcPts val="220"/>
              </a:spcBef>
            </a:pPr>
            <a:r>
              <a:rPr lang="en-US" sz="2400" spc="-5" dirty="0" smtClean="0">
                <a:latin typeface="Times New Roman"/>
                <a:cs typeface="Times New Roman"/>
              </a:rPr>
              <a:t>              These are  neutral   species  </a:t>
            </a:r>
          </a:p>
          <a:p>
            <a:pPr marL="266065" marR="3569335" indent="-228600" algn="just">
              <a:lnSpc>
                <a:spcPts val="1839"/>
              </a:lnSpc>
              <a:spcBef>
                <a:spcPts val="220"/>
              </a:spcBef>
            </a:pPr>
            <a:r>
              <a:rPr lang="en-US" spc="-5" dirty="0" smtClean="0">
                <a:latin typeface="Times New Roman"/>
                <a:cs typeface="Times New Roman"/>
              </a:rPr>
              <a:t>                Ex: AlCl</a:t>
            </a:r>
            <a:r>
              <a:rPr lang="en-US" spc="-7" baseline="-13227" dirty="0" smtClean="0">
                <a:latin typeface="Times New Roman"/>
                <a:cs typeface="Times New Roman"/>
              </a:rPr>
              <a:t>3</a:t>
            </a:r>
            <a:r>
              <a:rPr lang="en-US" spc="-5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BF</a:t>
            </a:r>
            <a:r>
              <a:rPr lang="en-US" baseline="-13227" dirty="0" smtClean="0"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, SO</a:t>
            </a:r>
            <a:r>
              <a:rPr lang="en-US" baseline="-13227" dirty="0" smtClean="0">
                <a:latin typeface="Times New Roman"/>
                <a:cs typeface="Times New Roman"/>
              </a:rPr>
              <a:t>3</a:t>
            </a:r>
            <a:r>
              <a:rPr lang="en-US" spc="187" baseline="-13227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etc.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012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00396" y="2229739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1066800"/>
            <a:ext cx="8686800" cy="34881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94665" marR="30480" indent="-228600" algn="just">
              <a:spcBef>
                <a:spcPts val="5"/>
              </a:spcBef>
            </a:pPr>
            <a:r>
              <a:rPr sz="2800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Nucleophiles</a:t>
            </a:r>
            <a:r>
              <a:rPr sz="2800" b="1" spc="-5" dirty="0">
                <a:latin typeface="Times New Roman"/>
                <a:cs typeface="Times New Roman"/>
              </a:rPr>
              <a:t>: </a:t>
            </a:r>
            <a:r>
              <a:rPr sz="2800" dirty="0">
                <a:latin typeface="Times New Roman"/>
                <a:cs typeface="Times New Roman"/>
              </a:rPr>
              <a:t>These </a:t>
            </a:r>
            <a:r>
              <a:rPr sz="2800" spc="-5" dirty="0">
                <a:latin typeface="Times New Roman"/>
                <a:cs typeface="Times New Roman"/>
              </a:rPr>
              <a:t>are electron rich in species and attack at the centre of </a:t>
            </a:r>
            <a:r>
              <a:rPr sz="2800" spc="-10" dirty="0">
                <a:latin typeface="Times New Roman"/>
                <a:cs typeface="Times New Roman"/>
              </a:rPr>
              <a:t>minimum  </a:t>
            </a:r>
            <a:r>
              <a:rPr sz="2800" spc="-5" dirty="0">
                <a:latin typeface="Times New Roman"/>
                <a:cs typeface="Times New Roman"/>
              </a:rPr>
              <a:t>electron density or at positively charged centre of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molecules. These are act as Lewis  Bases. Nucleophiles are two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types,</a:t>
            </a:r>
            <a:endParaRPr sz="2800" dirty="0">
              <a:latin typeface="Times New Roman"/>
              <a:cs typeface="Times New Roman"/>
            </a:endParaRPr>
          </a:p>
          <a:p>
            <a:pPr marL="266065" indent="-228600" algn="just">
              <a:buAutoNum type="alphaLcParenR"/>
              <a:tabLst>
                <a:tab pos="266700" algn="l"/>
              </a:tabLst>
            </a:pPr>
            <a:r>
              <a:rPr sz="2800" spc="-5" dirty="0">
                <a:latin typeface="Times New Roman"/>
                <a:cs typeface="Times New Roman"/>
              </a:rPr>
              <a:t>Negative Nucleophiles: these are carrying Negative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charge</a:t>
            </a:r>
            <a:endParaRPr sz="2800" dirty="0">
              <a:latin typeface="Times New Roman"/>
              <a:cs typeface="Times New Roman"/>
            </a:endParaRPr>
          </a:p>
          <a:p>
            <a:pPr marL="266065" algn="just"/>
            <a:r>
              <a:rPr sz="2800" spc="-5" dirty="0">
                <a:latin typeface="Times New Roman"/>
                <a:cs typeface="Times New Roman"/>
              </a:rPr>
              <a:t>Ex: All Carbanions, H</a:t>
            </a:r>
            <a:r>
              <a:rPr sz="2400" spc="-7" baseline="39682" dirty="0">
                <a:latin typeface="Times New Roman"/>
                <a:cs typeface="Times New Roman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, OH</a:t>
            </a:r>
            <a:r>
              <a:rPr sz="2400" spc="-7" baseline="39682" dirty="0">
                <a:latin typeface="Times New Roman"/>
                <a:cs typeface="Times New Roman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dirty="0">
                <a:latin typeface="Times New Roman"/>
                <a:cs typeface="Times New Roman"/>
              </a:rPr>
              <a:t>Cl</a:t>
            </a:r>
            <a:r>
              <a:rPr sz="2400" baseline="39682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, RCOO</a:t>
            </a:r>
            <a:r>
              <a:rPr sz="2400" baseline="39682" dirty="0">
                <a:latin typeface="Times New Roman"/>
                <a:cs typeface="Times New Roman"/>
              </a:rPr>
              <a:t>-</a:t>
            </a:r>
            <a:r>
              <a:rPr sz="2400" spc="165" baseline="39682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 dirty="0">
              <a:latin typeface="Times New Roman"/>
              <a:cs typeface="Times New Roman"/>
            </a:endParaRPr>
          </a:p>
          <a:p>
            <a:pPr marL="266065" marR="3569335" indent="-228600" algn="just">
              <a:spcBef>
                <a:spcPts val="85"/>
              </a:spcBef>
              <a:buAutoNum type="alphaLcParenR" startAt="2"/>
              <a:tabLst>
                <a:tab pos="266700" algn="l"/>
              </a:tabLst>
            </a:pPr>
            <a:r>
              <a:rPr sz="2800" spc="-5" dirty="0">
                <a:latin typeface="Times New Roman"/>
                <a:cs typeface="Times New Roman"/>
              </a:rPr>
              <a:t>Neutral Nucleophiles: these are Neutral species  Ex: H</a:t>
            </a:r>
            <a:r>
              <a:rPr sz="2400" spc="-7" baseline="-13227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O,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NH</a:t>
            </a:r>
            <a:r>
              <a:rPr sz="1575" spc="-7" baseline="-13227" dirty="0">
                <a:latin typeface="Times New Roman"/>
                <a:cs typeface="Times New Roman"/>
              </a:rPr>
              <a:t>3</a:t>
            </a:r>
            <a:r>
              <a:rPr sz="1575" spc="-7" baseline="-13227" dirty="0" smtClean="0">
                <a:latin typeface="Times New Roman"/>
                <a:cs typeface="Times New Roman"/>
              </a:rPr>
              <a:t>.</a:t>
            </a:r>
            <a:endParaRPr sz="1575" baseline="-13227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806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9600" y="1219200"/>
            <a:ext cx="8229600" cy="76687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94665" marR="32384" indent="-228600" algn="just">
              <a:spcBef>
                <a:spcPts val="5"/>
              </a:spcBef>
            </a:pPr>
            <a:r>
              <a:rPr sz="2400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Free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Radicals</a:t>
            </a:r>
            <a:r>
              <a:rPr sz="2400" b="1" spc="-5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These are Neutral species and contains an unpaired or </a:t>
            </a:r>
            <a:r>
              <a:rPr sz="2400" spc="-10" dirty="0">
                <a:latin typeface="Times New Roman"/>
                <a:cs typeface="Times New Roman"/>
              </a:rPr>
              <a:t>odd number </a:t>
            </a:r>
            <a:r>
              <a:rPr sz="2400" spc="-5" dirty="0">
                <a:latin typeface="Times New Roman"/>
                <a:cs typeface="Times New Roman"/>
              </a:rPr>
              <a:t>of  electrons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0" y="4075166"/>
            <a:ext cx="27432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latin typeface="Times New Roman"/>
                <a:cs typeface="Times New Roman"/>
              </a:rPr>
              <a:t>Ex: Cl</a:t>
            </a:r>
            <a:r>
              <a:rPr sz="2000" spc="-7" baseline="39682" dirty="0">
                <a:latin typeface="Times New Roman"/>
                <a:cs typeface="Times New Roman"/>
              </a:rPr>
              <a:t>.</a:t>
            </a:r>
            <a:r>
              <a:rPr sz="2400" spc="-5" dirty="0">
                <a:latin typeface="Times New Roman"/>
                <a:cs typeface="Times New Roman"/>
              </a:rPr>
              <a:t>, CH </a:t>
            </a:r>
            <a:r>
              <a:rPr sz="2000" b="1" baseline="39682" dirty="0">
                <a:latin typeface="Times New Roman"/>
                <a:cs typeface="Times New Roman"/>
              </a:rPr>
              <a:t>.</a:t>
            </a:r>
            <a:r>
              <a:rPr sz="2000" b="1" spc="330" baseline="39682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etc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46" y="2209800"/>
            <a:ext cx="7585553" cy="18909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1100">
              <a:lnSpc>
                <a:spcPts val="1155"/>
              </a:lnSpc>
              <a:spcBef>
                <a:spcPts val="10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240665" indent="-228600">
              <a:buAutoNum type="alphaLcParenR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These are produced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homolysis of covalent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bond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065">
              <a:tabLst>
                <a:tab pos="24130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12065">
              <a:tabLst>
                <a:tab pos="241300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b) </a:t>
            </a:r>
            <a:r>
              <a:rPr sz="2400" spc="-5" dirty="0" smtClean="0">
                <a:latin typeface="Times New Roman"/>
                <a:cs typeface="Times New Roman"/>
              </a:rPr>
              <a:t>Free </a:t>
            </a:r>
            <a:r>
              <a:rPr sz="2400" spc="-5" dirty="0">
                <a:latin typeface="Times New Roman"/>
                <a:cs typeface="Times New Roman"/>
              </a:rPr>
              <a:t>radicals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paramagnetic in nature due to presence of odd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electron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065">
              <a:tabLst>
                <a:tab pos="241300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806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6105" y="402729"/>
            <a:ext cx="44350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Free</a:t>
            </a:r>
            <a:r>
              <a:rPr sz="2800" b="1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radicals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081871"/>
            <a:ext cx="7620000" cy="21185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54635">
              <a:spcBef>
                <a:spcPts val="200"/>
              </a:spcBef>
            </a:pP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These are neutral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intermediates, formed </a:t>
            </a:r>
            <a:r>
              <a:rPr lang="en-US" cap="none" spc="5" dirty="0" smtClean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homolytic cleavage 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cap="none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bond.</a:t>
            </a:r>
            <a:br>
              <a:rPr lang="en-US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Some common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bonds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cleave to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give free radicals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in organic 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chemistry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are shown: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C-O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, C-Cl,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C-Br,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C-I, C-C,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-H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2711884" y="3200400"/>
            <a:ext cx="3917516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05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0" y="1062443"/>
            <a:ext cx="792480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1190" algn="just">
              <a:spcBef>
                <a:spcPts val="50"/>
              </a:spcBef>
              <a:tabLst>
                <a:tab pos="1475740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Carbocations </a:t>
            </a:r>
            <a:r>
              <a:rPr sz="2400" spc="-5" dirty="0">
                <a:latin typeface="Times New Roman"/>
                <a:cs typeface="Times New Roman"/>
              </a:rPr>
              <a:t>are formed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5" dirty="0">
                <a:latin typeface="Times New Roman"/>
                <a:cs typeface="Times New Roman"/>
              </a:rPr>
              <a:t>the heterolytic cleavage </a:t>
            </a:r>
            <a:r>
              <a:rPr sz="2400" dirty="0">
                <a:latin typeface="Times New Roman"/>
                <a:cs typeface="Times New Roman"/>
              </a:rPr>
              <a:t>of a carbon-  heteroatom	bond where the other atom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more electronegative</a:t>
            </a:r>
            <a:endParaRPr sz="2400" dirty="0">
              <a:latin typeface="Times New Roman"/>
              <a:cs typeface="Times New Roman"/>
            </a:endParaRPr>
          </a:p>
          <a:p>
            <a:pPr marL="12700" algn="just"/>
            <a:r>
              <a:rPr sz="2400" dirty="0">
                <a:latin typeface="Times New Roman"/>
                <a:cs typeface="Times New Roman"/>
              </a:rPr>
              <a:t>than carbon </a:t>
            </a:r>
            <a:r>
              <a:rPr sz="2400" spc="-5" dirty="0">
                <a:latin typeface="Times New Roman"/>
                <a:cs typeface="Times New Roman"/>
              </a:rPr>
              <a:t>like </a:t>
            </a:r>
            <a:r>
              <a:rPr sz="2400" dirty="0">
                <a:latin typeface="Times New Roman"/>
                <a:cs typeface="Times New Roman"/>
              </a:rPr>
              <a:t>a C-O, </a:t>
            </a:r>
            <a:r>
              <a:rPr sz="2400" spc="-5" dirty="0">
                <a:latin typeface="Times New Roman"/>
                <a:cs typeface="Times New Roman"/>
              </a:rPr>
              <a:t>C-N, </a:t>
            </a:r>
            <a:r>
              <a:rPr sz="2400" spc="-10" dirty="0">
                <a:latin typeface="Times New Roman"/>
                <a:cs typeface="Times New Roman"/>
              </a:rPr>
              <a:t>C-X </a:t>
            </a:r>
            <a:r>
              <a:rPr sz="2400" spc="-5" dirty="0">
                <a:latin typeface="Times New Roman"/>
                <a:cs typeface="Times New Roman"/>
              </a:rPr>
              <a:t>(X </a:t>
            </a:r>
            <a:r>
              <a:rPr sz="2400" dirty="0">
                <a:latin typeface="Times New Roman"/>
                <a:cs typeface="Times New Roman"/>
              </a:rPr>
              <a:t>can be Cl, </a:t>
            </a:r>
            <a:r>
              <a:rPr sz="2400" spc="-30" dirty="0">
                <a:latin typeface="Times New Roman"/>
                <a:cs typeface="Times New Roman"/>
              </a:rPr>
              <a:t>Br, </a:t>
            </a:r>
            <a:r>
              <a:rPr sz="2400" dirty="0">
                <a:latin typeface="Times New Roman"/>
                <a:cs typeface="Times New Roman"/>
              </a:rPr>
              <a:t>I, </a:t>
            </a:r>
            <a:r>
              <a:rPr sz="2400" spc="-5" dirty="0">
                <a:latin typeface="Times New Roman"/>
                <a:cs typeface="Times New Roman"/>
              </a:rPr>
              <a:t>etc)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bond.</a:t>
            </a:r>
          </a:p>
          <a:p>
            <a:pPr marL="12700" marR="5080" indent="50165" algn="just">
              <a:spcBef>
                <a:spcPts val="40"/>
              </a:spcBef>
            </a:pPr>
            <a:r>
              <a:rPr sz="2400" spc="-5" dirty="0">
                <a:latin typeface="Times New Roman"/>
                <a:cs typeface="Times New Roman"/>
              </a:rPr>
              <a:t>After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cleavage </a:t>
            </a:r>
            <a:r>
              <a:rPr sz="2400" dirty="0">
                <a:latin typeface="Times New Roman"/>
                <a:cs typeface="Times New Roman"/>
              </a:rPr>
              <a:t>if a </a:t>
            </a:r>
            <a:r>
              <a:rPr sz="2400" spc="-5" dirty="0">
                <a:latin typeface="Times New Roman"/>
                <a:cs typeface="Times New Roman"/>
              </a:rPr>
              <a:t>carbocation is </a:t>
            </a:r>
            <a:r>
              <a:rPr sz="2400" dirty="0">
                <a:latin typeface="Times New Roman"/>
                <a:cs typeface="Times New Roman"/>
              </a:rPr>
              <a:t>to be formed the </a:t>
            </a:r>
            <a:r>
              <a:rPr sz="2400" spc="-5" dirty="0">
                <a:latin typeface="Times New Roman"/>
                <a:cs typeface="Times New Roman"/>
              </a:rPr>
              <a:t>two electrons </a:t>
            </a:r>
            <a:r>
              <a:rPr sz="2400" dirty="0">
                <a:latin typeface="Times New Roman"/>
                <a:cs typeface="Times New Roman"/>
              </a:rPr>
              <a:t>of the  bond </a:t>
            </a:r>
            <a:r>
              <a:rPr sz="2400" spc="-5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go to the other </a:t>
            </a:r>
            <a:r>
              <a:rPr sz="2400" spc="-5" dirty="0">
                <a:latin typeface="Times New Roman"/>
                <a:cs typeface="Times New Roman"/>
              </a:rPr>
              <a:t>atom. </a:t>
            </a:r>
            <a:r>
              <a:rPr sz="2400" dirty="0">
                <a:latin typeface="Times New Roman"/>
                <a:cs typeface="Times New Roman"/>
              </a:rPr>
              <a:t>And this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favoured if that </a:t>
            </a:r>
            <a:r>
              <a:rPr sz="2400" spc="-5" dirty="0">
                <a:latin typeface="Times New Roman"/>
                <a:cs typeface="Times New Roman"/>
              </a:rPr>
              <a:t>other </a:t>
            </a:r>
            <a:r>
              <a:rPr sz="2400" dirty="0">
                <a:latin typeface="Times New Roman"/>
                <a:cs typeface="Times New Roman"/>
              </a:rPr>
              <a:t>atom </a:t>
            </a:r>
            <a:r>
              <a:rPr sz="2400" spc="-5" dirty="0">
                <a:latin typeface="Times New Roman"/>
                <a:cs typeface="Times New Roman"/>
              </a:rPr>
              <a:t>is  electronegative. Formation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carbocations </a:t>
            </a:r>
            <a:r>
              <a:rPr sz="2400" dirty="0">
                <a:latin typeface="Times New Roman"/>
                <a:cs typeface="Times New Roman"/>
              </a:rPr>
              <a:t>can be </a:t>
            </a:r>
            <a:r>
              <a:rPr sz="2400" spc="-5" dirty="0">
                <a:latin typeface="Times New Roman"/>
                <a:cs typeface="Times New Roman"/>
              </a:rPr>
              <a:t>assisted </a:t>
            </a:r>
            <a:r>
              <a:rPr sz="2400" spc="-1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using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105400" cy="685800"/>
          </a:xfrm>
        </p:spPr>
        <p:txBody>
          <a:bodyPr/>
          <a:lstStyle/>
          <a:p>
            <a:pPr algn="ctr"/>
            <a:r>
              <a:rPr lang="en-US" b="1" cap="none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Carbocations</a:t>
            </a:r>
            <a:r>
              <a:rPr lang="en-US" b="1" dirty="0">
                <a:latin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6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915670"/>
            <a:ext cx="7769556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120"/>
              </a:lnSpc>
              <a:spcBef>
                <a:spcPts val="100"/>
              </a:spcBef>
            </a:pPr>
            <a:r>
              <a:rPr sz="2800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Carbanions</a:t>
            </a:r>
            <a:endParaRPr lang="en-US" sz="2800" b="1" spc="-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algn="ctr">
              <a:lnSpc>
                <a:spcPts val="2120"/>
              </a:lnSpc>
              <a:spcBef>
                <a:spcPts val="100"/>
              </a:spcBef>
            </a:pPr>
            <a:endParaRPr sz="2800" b="1" dirty="0">
              <a:latin typeface="Times New Roman"/>
              <a:cs typeface="Times New Roman"/>
            </a:endParaRPr>
          </a:p>
          <a:p>
            <a:pPr marL="12700" marR="5080">
              <a:lnSpc>
                <a:spcPts val="2390"/>
              </a:lnSpc>
              <a:spcBef>
                <a:spcPts val="45"/>
              </a:spcBef>
            </a:pPr>
            <a:r>
              <a:rPr sz="2400" dirty="0">
                <a:latin typeface="Times New Roman"/>
                <a:cs typeface="Times New Roman"/>
              </a:rPr>
              <a:t>These are </a:t>
            </a:r>
            <a:r>
              <a:rPr sz="2400" spc="-5" dirty="0">
                <a:latin typeface="Times New Roman"/>
                <a:cs typeface="Times New Roman"/>
              </a:rPr>
              <a:t>intermediates </a:t>
            </a:r>
            <a:r>
              <a:rPr sz="2400" dirty="0">
                <a:latin typeface="Times New Roman"/>
                <a:cs typeface="Times New Roman"/>
              </a:rPr>
              <a:t>formed as a </a:t>
            </a:r>
            <a:r>
              <a:rPr sz="2400" spc="-5" dirty="0">
                <a:latin typeface="Times New Roman"/>
                <a:cs typeface="Times New Roman"/>
              </a:rPr>
              <a:t>result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heterolysis, </a:t>
            </a:r>
            <a:r>
              <a:rPr sz="2400" dirty="0">
                <a:latin typeface="Times New Roman"/>
                <a:cs typeface="Times New Roman"/>
              </a:rPr>
              <a:t>but here </a:t>
            </a:r>
            <a:r>
              <a:rPr sz="2400" spc="-5" dirty="0">
                <a:latin typeface="Times New Roman"/>
                <a:cs typeface="Times New Roman"/>
              </a:rPr>
              <a:t>the  electron </a:t>
            </a:r>
            <a:r>
              <a:rPr sz="2400" dirty="0">
                <a:latin typeface="Times New Roman"/>
                <a:cs typeface="Times New Roman"/>
              </a:rPr>
              <a:t>pair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the bond is </a:t>
            </a:r>
            <a:r>
              <a:rPr sz="2400" spc="-5" dirty="0">
                <a:latin typeface="Times New Roman"/>
                <a:cs typeface="Times New Roman"/>
              </a:rPr>
              <a:t>kept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the carbon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atom</a:t>
            </a:r>
            <a:r>
              <a:rPr sz="2400" spc="-5" dirty="0" smtClean="0">
                <a:latin typeface="Times New Roman"/>
                <a:cs typeface="Times New Roman"/>
              </a:rPr>
              <a:t>.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2390"/>
              </a:lnSpc>
              <a:spcBef>
                <a:spcPts val="45"/>
              </a:spcBef>
            </a:pPr>
            <a:endParaRPr lang="en-US" sz="2400" spc="-5" dirty="0">
              <a:latin typeface="Times New Roman"/>
              <a:cs typeface="Times New Roman"/>
            </a:endParaRPr>
          </a:p>
          <a:p>
            <a:pPr marL="12700" marR="5080">
              <a:lnSpc>
                <a:spcPts val="2390"/>
              </a:lnSpc>
              <a:spcBef>
                <a:spcPts val="45"/>
              </a:spcBef>
            </a:pPr>
            <a:endParaRPr lang="en-US" sz="2400" spc="-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239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2514600"/>
            <a:ext cx="7075170" cy="94769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ts val="2390"/>
              </a:lnSpc>
              <a:spcBef>
                <a:spcPts val="190"/>
              </a:spcBef>
            </a:pPr>
            <a:r>
              <a:rPr sz="2400" dirty="0">
                <a:latin typeface="Times New Roman"/>
                <a:cs typeface="Times New Roman"/>
              </a:rPr>
              <a:t>From what we saw earlier </a:t>
            </a:r>
            <a:r>
              <a:rPr sz="2400" spc="-5" dirty="0">
                <a:latin typeface="Times New Roman"/>
                <a:cs typeface="Times New Roman"/>
              </a:rPr>
              <a:t>the more </a:t>
            </a:r>
            <a:r>
              <a:rPr sz="2400" dirty="0">
                <a:latin typeface="Times New Roman"/>
                <a:cs typeface="Times New Roman"/>
              </a:rPr>
              <a:t>electronegative </a:t>
            </a:r>
            <a:r>
              <a:rPr sz="2400" spc="-5" dirty="0">
                <a:latin typeface="Times New Roman"/>
                <a:cs typeface="Times New Roman"/>
              </a:rPr>
              <a:t>atom </a:t>
            </a:r>
            <a:r>
              <a:rPr sz="2400" dirty="0">
                <a:latin typeface="Times New Roman"/>
                <a:cs typeface="Times New Roman"/>
              </a:rPr>
              <a:t>keeps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dirty="0">
                <a:latin typeface="Times New Roman"/>
                <a:cs typeface="Times New Roman"/>
              </a:rPr>
              <a:t>electrons, </a:t>
            </a:r>
            <a:r>
              <a:rPr sz="2400" spc="-10" dirty="0">
                <a:latin typeface="Times New Roman"/>
                <a:cs typeface="Times New Roman"/>
              </a:rPr>
              <a:t>so </a:t>
            </a:r>
            <a:r>
              <a:rPr sz="2400" dirty="0">
                <a:latin typeface="Times New Roman"/>
                <a:cs typeface="Times New Roman"/>
              </a:rPr>
              <a:t>in this case carbon </a:t>
            </a:r>
            <a:r>
              <a:rPr sz="2400" spc="-5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more electronegative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dirty="0">
                <a:latin typeface="Times New Roman"/>
                <a:cs typeface="Times New Roman"/>
              </a:rPr>
              <a:t>two </a:t>
            </a:r>
            <a:r>
              <a:rPr sz="2400" spc="-10" dirty="0">
                <a:latin typeface="Times New Roman"/>
                <a:cs typeface="Times New Roman"/>
              </a:rPr>
              <a:t>atoms </a:t>
            </a:r>
            <a:r>
              <a:rPr sz="2400" spc="-5" dirty="0">
                <a:latin typeface="Times New Roman"/>
                <a:cs typeface="Times New Roman"/>
              </a:rPr>
              <a:t>making </a:t>
            </a:r>
            <a:r>
              <a:rPr sz="2400" dirty="0">
                <a:latin typeface="Times New Roman"/>
                <a:cs typeface="Times New Roman"/>
              </a:rPr>
              <a:t>up the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bond.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3657599"/>
            <a:ext cx="3657600" cy="167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1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87242"/>
            <a:ext cx="762000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algn="ctr">
              <a:lnSpc>
                <a:spcPts val="2130"/>
              </a:lnSpc>
              <a:spcBef>
                <a:spcPts val="100"/>
              </a:spcBef>
            </a:pPr>
            <a:r>
              <a:rPr b="1" spc="-5" dirty="0">
                <a:uFill>
                  <a:solidFill>
                    <a:srgbClr val="E0D500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Organic</a:t>
            </a:r>
            <a:r>
              <a:rPr b="1" dirty="0">
                <a:uFill>
                  <a:solidFill>
                    <a:srgbClr val="E0D500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b="1" spc="-5" dirty="0" smtClean="0">
                <a:uFill>
                  <a:solidFill>
                    <a:srgbClr val="E0D500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reactions</a:t>
            </a:r>
            <a:r>
              <a:rPr lang="en-US" b="1" spc="-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pc="-5" dirty="0">
                <a:latin typeface="Times New Roman" pitchFamily="18" charset="0"/>
                <a:cs typeface="Times New Roman" pitchFamily="18" charset="0"/>
              </a:rPr>
            </a:b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130"/>
              </a:lnSpc>
            </a:pP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cap="none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reactions</a:t>
            </a:r>
            <a:endParaRPr lang="en-US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19200" y="2057400"/>
            <a:ext cx="7063740" cy="269945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0665" indent="-228600">
              <a:lnSpc>
                <a:spcPct val="150000"/>
              </a:lnSpc>
              <a:spcBef>
                <a:spcPts val="290"/>
              </a:spcBef>
              <a:buAutoNum type="arabicPeriod"/>
              <a:tabLst>
                <a:tab pos="241300" algn="l"/>
              </a:tabLst>
            </a:pPr>
            <a:r>
              <a:rPr sz="2800" b="0" spc="-40" dirty="0">
                <a:latin typeface="Times New Roman" pitchFamily="18" charset="0"/>
                <a:cs typeface="Times New Roman" pitchFamily="18" charset="0"/>
              </a:rPr>
              <a:t>Substitution</a:t>
            </a:r>
            <a:r>
              <a:rPr sz="2800" b="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spc="-45" dirty="0">
                <a:latin typeface="Times New Roman" pitchFamily="18" charset="0"/>
                <a:cs typeface="Times New Roman" pitchFamily="18" charset="0"/>
              </a:rPr>
              <a:t>reaction</a:t>
            </a:r>
          </a:p>
          <a:p>
            <a:pPr marL="240665" indent="-228600">
              <a:lnSpc>
                <a:spcPct val="150000"/>
              </a:lnSpc>
              <a:spcBef>
                <a:spcPts val="195"/>
              </a:spcBef>
              <a:buAutoNum type="arabicPeriod"/>
              <a:tabLst>
                <a:tab pos="241300" algn="l"/>
              </a:tabLst>
            </a:pPr>
            <a:r>
              <a:rPr sz="2800" b="0" dirty="0">
                <a:latin typeface="Times New Roman" pitchFamily="18" charset="0"/>
                <a:cs typeface="Times New Roman" pitchFamily="18" charset="0"/>
              </a:rPr>
              <a:t>Elimination</a:t>
            </a:r>
            <a:r>
              <a:rPr sz="2800" b="0" spc="-5" dirty="0">
                <a:latin typeface="Times New Roman" pitchFamily="18" charset="0"/>
                <a:cs typeface="Times New Roman" pitchFamily="18" charset="0"/>
              </a:rPr>
              <a:t> reaction</a:t>
            </a:r>
          </a:p>
          <a:p>
            <a:pPr marL="240665" indent="-228600">
              <a:lnSpc>
                <a:spcPct val="150000"/>
              </a:lnSpc>
              <a:spcBef>
                <a:spcPts val="195"/>
              </a:spcBef>
              <a:buAutoNum type="arabicPeriod"/>
              <a:tabLst>
                <a:tab pos="241300" algn="l"/>
              </a:tabLst>
            </a:pPr>
            <a:r>
              <a:rPr sz="2800" b="0" dirty="0">
                <a:latin typeface="Times New Roman" pitchFamily="18" charset="0"/>
                <a:cs typeface="Times New Roman" pitchFamily="18" charset="0"/>
              </a:rPr>
              <a:t>Addition</a:t>
            </a:r>
            <a:r>
              <a:rPr sz="2800" b="0" spc="-5" dirty="0">
                <a:latin typeface="Times New Roman" pitchFamily="18" charset="0"/>
                <a:cs typeface="Times New Roman" pitchFamily="18" charset="0"/>
              </a:rPr>
              <a:t> reaction</a:t>
            </a:r>
          </a:p>
          <a:p>
            <a:pPr marL="240665" indent="-228600">
              <a:lnSpc>
                <a:spcPct val="150000"/>
              </a:lnSpc>
              <a:spcBef>
                <a:spcPts val="190"/>
              </a:spcBef>
              <a:buAutoNum type="arabicPeriod"/>
              <a:tabLst>
                <a:tab pos="241300" algn="l"/>
              </a:tabLst>
            </a:pPr>
            <a:r>
              <a:rPr sz="2800" b="0" spc="-5" dirty="0">
                <a:latin typeface="Times New Roman" pitchFamily="18" charset="0"/>
                <a:cs typeface="Times New Roman" pitchFamily="18" charset="0"/>
              </a:rPr>
              <a:t>Rearrangement</a:t>
            </a:r>
            <a:r>
              <a:rPr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spc="-5" dirty="0" smtClean="0">
                <a:latin typeface="Times New Roman" pitchFamily="18" charset="0"/>
                <a:cs typeface="Times New Roman" pitchFamily="18" charset="0"/>
              </a:rPr>
              <a:t>reaction</a:t>
            </a:r>
            <a:endParaRPr sz="2800" b="0" spc="-5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22960" y="1100628"/>
            <a:ext cx="8016240" cy="274562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290"/>
              </a:spcBef>
              <a:tabLst>
                <a:tab pos="241300" algn="l"/>
              </a:tabLst>
            </a:pPr>
            <a:endParaRPr spc="-5" dirty="0" smtClean="0"/>
          </a:p>
          <a:p>
            <a:pPr marL="240665" marR="172720">
              <a:spcBef>
                <a:spcPts val="40"/>
              </a:spcBef>
            </a:pPr>
            <a:r>
              <a:rPr lang="en-US" sz="2000" b="0" spc="-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000" b="0" spc="-5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a substitution reaction one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atom </a:t>
            </a:r>
            <a:r>
              <a:rPr sz="2000" b="0" spc="5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group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b="0" spc="-10" dirty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is  substituted </a:t>
            </a:r>
            <a:r>
              <a:rPr sz="2000" b="0" spc="-5" dirty="0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2000" b="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 smtClean="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atom or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group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b="0" spc="-10" dirty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a new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 smtClean="0">
                <a:latin typeface="Times New Roman" pitchFamily="18" charset="0"/>
                <a:cs typeface="Times New Roman" pitchFamily="18" charset="0"/>
              </a:rPr>
              <a:t>substance.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	C-Cl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bond,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in which the carbon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atom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has partial positive </a:t>
            </a:r>
            <a:r>
              <a:rPr sz="2000" b="0" spc="-25" dirty="0">
                <a:latin typeface="Times New Roman" pitchFamily="18" charset="0"/>
                <a:cs typeface="Times New Roman" pitchFamily="18" charset="0"/>
              </a:rPr>
              <a:t>charge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to the  presence</a:t>
            </a:r>
            <a:r>
              <a:rPr sz="2000" b="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b="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highly</a:t>
            </a:r>
            <a:r>
              <a:rPr sz="2000" b="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electronegative</a:t>
            </a:r>
            <a:r>
              <a:rPr sz="2000" b="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chlorine</a:t>
            </a:r>
            <a:r>
              <a:rPr sz="2000" b="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atom</a:t>
            </a:r>
            <a:r>
              <a:rPr sz="2000" b="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240665" marR="172720">
              <a:spcBef>
                <a:spcPts val="40"/>
              </a:spcBef>
            </a:pPr>
            <a:endParaRPr sz="2000" b="0" dirty="0">
              <a:latin typeface="Times New Roman" pitchFamily="18" charset="0"/>
              <a:cs typeface="Times New Roman" pitchFamily="18" charset="0"/>
            </a:endParaRPr>
          </a:p>
          <a:p>
            <a:pPr marL="240665" marR="551815">
              <a:spcBef>
                <a:spcPts val="10"/>
              </a:spcBef>
            </a:pPr>
            <a:r>
              <a:rPr lang="en-US" sz="2000" b="0" spc="-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000" b="0" spc="-5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b="0" spc="-5" dirty="0" err="1">
                <a:latin typeface="Times New Roman" pitchFamily="18" charset="0"/>
                <a:cs typeface="Times New Roman" pitchFamily="18" charset="0"/>
              </a:rPr>
              <a:t>nucleophilic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 substitution reaction the nucleophile </a:t>
            </a:r>
            <a:r>
              <a:rPr sz="2000" b="0" spc="-10" dirty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sz="2000" b="0" spc="-2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a pair </a:t>
            </a:r>
            <a:r>
              <a:rPr sz="2000" b="0" spc="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electrons  and also should </a:t>
            </a:r>
            <a:r>
              <a:rPr sz="2000" b="0" spc="-3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high affinity </a:t>
            </a:r>
            <a:r>
              <a:rPr sz="2000" b="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the electropositive species as compared </a:t>
            </a:r>
            <a:r>
              <a:rPr sz="2000" b="0" spc="-1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the  substituent</a:t>
            </a:r>
            <a:r>
              <a:rPr sz="2000" b="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sz="2000" b="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10" dirty="0">
                <a:latin typeface="Times New Roman" pitchFamily="18" charset="0"/>
                <a:cs typeface="Times New Roman" pitchFamily="18" charset="0"/>
              </a:rPr>
              <a:t>was</a:t>
            </a:r>
            <a:r>
              <a:rPr sz="2000" b="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originally</a:t>
            </a:r>
            <a:r>
              <a:rPr sz="2000" b="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0" spc="-5" dirty="0">
                <a:latin typeface="Times New Roman" pitchFamily="18" charset="0"/>
                <a:cs typeface="Times New Roman" pitchFamily="18" charset="0"/>
              </a:rPr>
              <a:t>present.</a:t>
            </a:r>
            <a:endParaRPr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3962400"/>
            <a:ext cx="533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heavy" cap="none" spc="-5" dirty="0" smtClean="0">
                <a:uFill>
                  <a:solidFill>
                    <a:srgbClr val="E0D500"/>
                  </a:solidFill>
                </a:uFill>
                <a:latin typeface="Times New Roman"/>
                <a:cs typeface="Times New Roman"/>
                <a:hlinkClick r:id="rId3"/>
              </a:rPr>
              <a:t>Substitution </a:t>
            </a:r>
            <a:r>
              <a:rPr lang="en-US" b="1" u="heavy" cap="none" dirty="0" smtClean="0">
                <a:uFill>
                  <a:solidFill>
                    <a:srgbClr val="E0D500"/>
                  </a:solidFill>
                </a:uFill>
                <a:latin typeface="Times New Roman"/>
                <a:cs typeface="Times New Roman"/>
                <a:hlinkClick r:id="rId3"/>
              </a:rPr>
              <a:t>reaction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96621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7921" y="3688923"/>
            <a:ext cx="5642913" cy="1340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0"/>
            <a:ext cx="7417434" cy="363227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924560" algn="ctr">
              <a:lnSpc>
                <a:spcPct val="101499"/>
              </a:lnSpc>
              <a:spcBef>
                <a:spcPts val="65"/>
              </a:spcBef>
            </a:pPr>
            <a:r>
              <a:rPr sz="2800" b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Elimination </a:t>
            </a:r>
            <a:r>
              <a:rPr sz="2800" b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reaction</a:t>
            </a:r>
            <a:endParaRPr lang="en-US" sz="2800" b="1" u="sng" spc="-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924560" algn="ctr">
              <a:lnSpc>
                <a:spcPct val="101499"/>
              </a:lnSpc>
              <a:spcBef>
                <a:spcPts val="65"/>
              </a:spcBef>
            </a:pPr>
            <a:endParaRPr lang="en-US" sz="2800" b="1" u="sng" spc="-5" dirty="0" smtClean="0">
              <a:latin typeface="Times New Roman"/>
              <a:cs typeface="Times New Roman"/>
            </a:endParaRPr>
          </a:p>
          <a:p>
            <a:pPr marL="12700" marR="924560" algn="just">
              <a:lnSpc>
                <a:spcPct val="101499"/>
              </a:lnSpc>
              <a:spcBef>
                <a:spcPts val="65"/>
              </a:spcBef>
            </a:pPr>
            <a:r>
              <a:rPr sz="2000" spc="-5" dirty="0" smtClean="0">
                <a:latin typeface="Times New Roman"/>
                <a:cs typeface="Times New Roman"/>
              </a:rPr>
              <a:t>There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10" dirty="0">
                <a:latin typeface="Times New Roman"/>
                <a:cs typeface="Times New Roman"/>
              </a:rPr>
              <a:t>some </a:t>
            </a:r>
            <a:r>
              <a:rPr sz="2000" dirty="0">
                <a:latin typeface="Times New Roman"/>
                <a:cs typeface="Times New Roman"/>
              </a:rPr>
              <a:t>reactions </a:t>
            </a:r>
            <a:r>
              <a:rPr sz="2000" spc="-5" dirty="0">
                <a:latin typeface="Times New Roman"/>
                <a:cs typeface="Times New Roman"/>
              </a:rPr>
              <a:t>which </a:t>
            </a:r>
            <a:r>
              <a:rPr sz="2000" spc="-35" dirty="0">
                <a:latin typeface="Times New Roman"/>
                <a:cs typeface="Times New Roman"/>
              </a:rPr>
              <a:t>involve 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elimination </a:t>
            </a:r>
            <a:r>
              <a:rPr sz="2000" dirty="0">
                <a:latin typeface="Times New Roman"/>
                <a:cs typeface="Times New Roman"/>
              </a:rPr>
              <a:t>or removal of </a:t>
            </a:r>
            <a:r>
              <a:rPr sz="2000" spc="-5" dirty="0">
                <a:latin typeface="Times New Roman"/>
                <a:cs typeface="Times New Roman"/>
              </a:rPr>
              <a:t>the adjacent atoms. </a:t>
            </a:r>
            <a:r>
              <a:rPr sz="2000" dirty="0">
                <a:latin typeface="Times New Roman"/>
                <a:cs typeface="Times New Roman"/>
              </a:rPr>
              <a:t>After </a:t>
            </a:r>
            <a:r>
              <a:rPr sz="2000" spc="-5" dirty="0">
                <a:latin typeface="Times New Roman"/>
                <a:cs typeface="Times New Roman"/>
              </a:rPr>
              <a:t>these  multiple </a:t>
            </a:r>
            <a:r>
              <a:rPr sz="2000" dirty="0">
                <a:latin typeface="Times New Roman"/>
                <a:cs typeface="Times New Roman"/>
              </a:rPr>
              <a:t>bonds are </a:t>
            </a:r>
            <a:r>
              <a:rPr sz="2000" spc="-5" dirty="0">
                <a:latin typeface="Times New Roman"/>
                <a:cs typeface="Times New Roman"/>
              </a:rPr>
              <a:t>formed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there is </a:t>
            </a:r>
            <a:r>
              <a:rPr sz="2000" dirty="0">
                <a:latin typeface="Times New Roman"/>
                <a:cs typeface="Times New Roman"/>
              </a:rPr>
              <a:t>a release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small  </a:t>
            </a:r>
            <a:r>
              <a:rPr sz="2000" spc="-5" dirty="0">
                <a:latin typeface="Times New Roman"/>
                <a:cs typeface="Times New Roman"/>
              </a:rPr>
              <a:t>molecules as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products.</a:t>
            </a:r>
          </a:p>
          <a:p>
            <a:pPr marL="12700">
              <a:lnSpc>
                <a:spcPts val="2195"/>
              </a:lnSpc>
            </a:pP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examples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elimination reaction is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conversion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ethyl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340"/>
              </a:lnSpc>
            </a:pPr>
            <a:r>
              <a:rPr sz="2000" dirty="0">
                <a:latin typeface="Times New Roman"/>
                <a:cs typeface="Times New Roman"/>
              </a:rPr>
              <a:t>alcohol to</a:t>
            </a:r>
            <a:r>
              <a:rPr sz="2000" spc="-5" dirty="0">
                <a:latin typeface="Times New Roman"/>
                <a:cs typeface="Times New Roman"/>
              </a:rPr>
              <a:t> ethylene.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340"/>
              </a:lnSpc>
            </a:pPr>
            <a:r>
              <a:rPr sz="2000" b="1" spc="140" dirty="0">
                <a:latin typeface="Times New Roman"/>
                <a:cs typeface="Times New Roman"/>
              </a:rPr>
              <a:t>Dehydration </a:t>
            </a:r>
            <a:r>
              <a:rPr sz="2000" b="1" spc="120" dirty="0">
                <a:latin typeface="Times New Roman"/>
                <a:cs typeface="Times New Roman"/>
              </a:rPr>
              <a:t>of </a:t>
            </a:r>
            <a:r>
              <a:rPr sz="2000" b="1" spc="150" dirty="0">
                <a:latin typeface="Times New Roman"/>
                <a:cs typeface="Times New Roman"/>
              </a:rPr>
              <a:t>an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125" dirty="0">
                <a:latin typeface="Times New Roman"/>
                <a:cs typeface="Times New Roman"/>
              </a:rPr>
              <a:t>alcohol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2000" dirty="0">
                <a:latin typeface="Times New Roman"/>
                <a:cs typeface="Times New Roman"/>
              </a:rPr>
              <a:t>During the </a:t>
            </a:r>
            <a:r>
              <a:rPr sz="2000" spc="-20" dirty="0">
                <a:latin typeface="Times New Roman"/>
                <a:cs typeface="Times New Roman"/>
              </a:rPr>
              <a:t>dehydration </a:t>
            </a:r>
            <a:r>
              <a:rPr sz="2000" dirty="0">
                <a:latin typeface="Times New Roman"/>
                <a:cs typeface="Times New Roman"/>
              </a:rPr>
              <a:t>of an alcohol the </a:t>
            </a:r>
            <a:r>
              <a:rPr sz="2000" b="1" spc="-25" dirty="0">
                <a:latin typeface="Times New Roman"/>
                <a:cs typeface="Times New Roman"/>
              </a:rPr>
              <a:t>hydroxyl </a:t>
            </a:r>
            <a:r>
              <a:rPr sz="2000" spc="-5" dirty="0">
                <a:latin typeface="Times New Roman"/>
                <a:cs typeface="Times New Roman"/>
              </a:rPr>
              <a:t>(−OH)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groupand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ts val="2290"/>
              </a:lnSpc>
              <a:spcBef>
                <a:spcPts val="165"/>
              </a:spcBef>
            </a:pPr>
            <a:r>
              <a:rPr sz="2000" spc="40" dirty="0">
                <a:latin typeface="Times New Roman"/>
                <a:cs typeface="Times New Roman"/>
              </a:rPr>
              <a:t>a </a:t>
            </a:r>
            <a:r>
              <a:rPr sz="2000" b="1" spc="45" dirty="0">
                <a:latin typeface="Times New Roman"/>
                <a:cs typeface="Times New Roman"/>
              </a:rPr>
              <a:t>hydrogen </a:t>
            </a:r>
            <a:r>
              <a:rPr sz="2000" b="1" spc="50" dirty="0">
                <a:latin typeface="Times New Roman"/>
                <a:cs typeface="Times New Roman"/>
              </a:rPr>
              <a:t>atom </a:t>
            </a:r>
            <a:r>
              <a:rPr sz="2000" spc="35" dirty="0">
                <a:latin typeface="Times New Roman"/>
                <a:cs typeface="Times New Roman"/>
              </a:rPr>
              <a:t>are </a:t>
            </a:r>
            <a:r>
              <a:rPr sz="2000" b="1" spc="40" dirty="0">
                <a:latin typeface="Times New Roman"/>
                <a:cs typeface="Times New Roman"/>
              </a:rPr>
              <a:t>eliminated </a:t>
            </a:r>
            <a:r>
              <a:rPr sz="2000" spc="45" dirty="0">
                <a:latin typeface="Times New Roman"/>
                <a:cs typeface="Times New Roman"/>
              </a:rPr>
              <a:t>from </a:t>
            </a:r>
            <a:r>
              <a:rPr sz="2000" spc="40" dirty="0">
                <a:latin typeface="Times New Roman"/>
                <a:cs typeface="Times New Roman"/>
              </a:rPr>
              <a:t>the </a:t>
            </a:r>
            <a:r>
              <a:rPr sz="2000" spc="35" dirty="0">
                <a:latin typeface="Times New Roman"/>
                <a:cs typeface="Times New Roman"/>
              </a:rPr>
              <a:t>reactant. </a:t>
            </a:r>
            <a:r>
              <a:rPr sz="2000" spc="65" dirty="0">
                <a:latin typeface="Times New Roman"/>
                <a:cs typeface="Times New Roman"/>
              </a:rPr>
              <a:t>A </a:t>
            </a:r>
            <a:r>
              <a:rPr sz="2000" spc="40" dirty="0">
                <a:latin typeface="Times New Roman"/>
                <a:cs typeface="Times New Roman"/>
              </a:rPr>
              <a:t>molecule </a:t>
            </a:r>
            <a:r>
              <a:rPr sz="2000" spc="35" dirty="0">
                <a:latin typeface="Times New Roman"/>
                <a:cs typeface="Times New Roman"/>
              </a:rPr>
              <a:t>of </a:t>
            </a:r>
            <a:r>
              <a:rPr sz="2000" spc="57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water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formed </a:t>
            </a:r>
            <a:r>
              <a:rPr sz="2000" dirty="0">
                <a:latin typeface="Times New Roman"/>
                <a:cs typeface="Times New Roman"/>
              </a:rPr>
              <a:t>as a product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reaction, along with </a:t>
            </a:r>
            <a:r>
              <a:rPr sz="2000" spc="-10" dirty="0">
                <a:latin typeface="Times New Roman"/>
                <a:cs typeface="Times New Roman"/>
              </a:rPr>
              <a:t>an </a:t>
            </a:r>
            <a:r>
              <a:rPr sz="2000" spc="-5" dirty="0">
                <a:latin typeface="Times New Roman"/>
                <a:cs typeface="Times New Roman"/>
              </a:rPr>
              <a:t>alkene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0" y="4439892"/>
            <a:ext cx="788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2SO4</a:t>
            </a:r>
          </a:p>
        </p:txBody>
      </p:sp>
    </p:spTree>
    <p:extLst>
      <p:ext uri="{BB962C8B-B14F-4D97-AF65-F5344CB8AC3E}">
        <p14:creationId xmlns:p14="http://schemas.microsoft.com/office/powerpoint/2010/main" val="13821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547" y="161528"/>
            <a:ext cx="7455253" cy="308392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17525" algn="ctr">
              <a:lnSpc>
                <a:spcPct val="101499"/>
              </a:lnSpc>
              <a:spcBef>
                <a:spcPts val="65"/>
              </a:spcBef>
            </a:pP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Addition </a:t>
            </a:r>
            <a:r>
              <a:rPr sz="2800" b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reaction</a:t>
            </a:r>
            <a:endParaRPr lang="en-US" sz="2800" b="1" u="sng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517525" algn="ctr">
              <a:lnSpc>
                <a:spcPct val="101499"/>
              </a:lnSpc>
              <a:spcBef>
                <a:spcPts val="65"/>
              </a:spcBef>
            </a:pPr>
            <a:endParaRPr lang="en-US" sz="2800" b="1" u="sng" dirty="0" smtClean="0">
              <a:latin typeface="Times New Roman"/>
              <a:cs typeface="Times New Roman"/>
            </a:endParaRPr>
          </a:p>
          <a:p>
            <a:pPr marL="12700" marR="517525">
              <a:lnSpc>
                <a:spcPct val="101499"/>
              </a:lnSpc>
              <a:spcBef>
                <a:spcPts val="65"/>
              </a:spcBef>
            </a:pPr>
            <a:r>
              <a:rPr sz="2000" spc="-5" dirty="0" smtClean="0">
                <a:latin typeface="Times New Roman"/>
                <a:cs typeface="Times New Roman"/>
              </a:rPr>
              <a:t>Addition </a:t>
            </a:r>
            <a:r>
              <a:rPr sz="2000" dirty="0">
                <a:latin typeface="Times New Roman"/>
                <a:cs typeface="Times New Roman"/>
              </a:rPr>
              <a:t>reaction is </a:t>
            </a:r>
            <a:r>
              <a:rPr sz="2000" spc="-5" dirty="0">
                <a:latin typeface="Times New Roman"/>
                <a:cs typeface="Times New Roman"/>
              </a:rPr>
              <a:t>nothing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dirty="0">
                <a:latin typeface="Times New Roman"/>
                <a:cs typeface="Times New Roman"/>
              </a:rPr>
              <a:t>just  the opposite of </a:t>
            </a:r>
            <a:r>
              <a:rPr sz="2000" spc="-5" dirty="0">
                <a:latin typeface="Times New Roman"/>
                <a:cs typeface="Times New Roman"/>
              </a:rPr>
              <a:t>elimination reaction.</a:t>
            </a:r>
            <a:endParaRPr sz="2000" dirty="0">
              <a:latin typeface="Times New Roman"/>
              <a:cs typeface="Times New Roman"/>
            </a:endParaRPr>
          </a:p>
          <a:p>
            <a:pPr marL="12700" indent="53340">
              <a:lnSpc>
                <a:spcPct val="100000"/>
              </a:lnSpc>
              <a:spcBef>
                <a:spcPts val="35"/>
              </a:spcBef>
              <a:tabLst>
                <a:tab pos="520065" algn="l"/>
                <a:tab pos="1565910" algn="l"/>
                <a:tab pos="2600325" algn="l"/>
                <a:tab pos="3406140" algn="l"/>
                <a:tab pos="4100829" algn="l"/>
                <a:tab pos="4624705" algn="l"/>
                <a:tab pos="4980940" algn="l"/>
                <a:tab pos="5644515" algn="l"/>
              </a:tabLst>
            </a:pP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	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dit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on	react</a:t>
            </a: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on	</a:t>
            </a:r>
            <a:r>
              <a:rPr sz="2000" dirty="0">
                <a:latin typeface="Times New Roman"/>
                <a:cs typeface="Times New Roman"/>
              </a:rPr>
              <a:t>oc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urs	</a:t>
            </a:r>
            <a:r>
              <a:rPr sz="2000" spc="-1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hen	t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	or	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	react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nts</a:t>
            </a:r>
          </a:p>
          <a:p>
            <a:pPr marL="12700" marR="6350">
              <a:lnSpc>
                <a:spcPct val="101499"/>
              </a:lnSpc>
              <a:spcBef>
                <a:spcPts val="5"/>
              </a:spcBef>
              <a:tabLst>
                <a:tab pos="1016000" algn="l"/>
                <a:tab pos="1343660" algn="l"/>
                <a:tab pos="1966595" algn="l"/>
                <a:tab pos="2208530" algn="l"/>
                <a:tab pos="2945765" algn="l"/>
                <a:tab pos="3916045" algn="l"/>
                <a:tab pos="4765675" algn="l"/>
                <a:tab pos="5728335" algn="l"/>
              </a:tabLst>
            </a:pP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bine	to	form	a	sin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le	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oduc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.	Duri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	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dit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	re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  </a:t>
            </a:r>
            <a:r>
              <a:rPr sz="2000" spc="-5" dirty="0">
                <a:latin typeface="Times New Roman"/>
                <a:cs typeface="Times New Roman"/>
              </a:rPr>
              <a:t>unsaturated molecules </a:t>
            </a:r>
            <a:r>
              <a:rPr sz="2000" dirty="0">
                <a:latin typeface="Times New Roman"/>
                <a:cs typeface="Times New Roman"/>
              </a:rPr>
              <a:t>will </a:t>
            </a:r>
            <a:r>
              <a:rPr sz="2000" spc="-5" dirty="0">
                <a:latin typeface="Times New Roman"/>
                <a:cs typeface="Times New Roman"/>
              </a:rPr>
              <a:t>become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saturated.</a:t>
            </a:r>
          </a:p>
          <a:p>
            <a:pPr marL="12700" marR="222250">
              <a:lnSpc>
                <a:spcPts val="2440"/>
              </a:lnSpc>
              <a:spcBef>
                <a:spcPts val="75"/>
              </a:spcBef>
            </a:pP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reaction </a:t>
            </a:r>
            <a:r>
              <a:rPr sz="2000" spc="-15" dirty="0">
                <a:latin typeface="Times New Roman"/>
                <a:cs typeface="Times New Roman"/>
              </a:rPr>
              <a:t>given </a:t>
            </a:r>
            <a:r>
              <a:rPr sz="2000" spc="-5" dirty="0">
                <a:latin typeface="Times New Roman"/>
                <a:cs typeface="Times New Roman"/>
              </a:rPr>
              <a:t>below when HOH is added </a:t>
            </a:r>
            <a:r>
              <a:rPr sz="2000" spc="-15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ethylene it  </a:t>
            </a:r>
            <a:r>
              <a:rPr sz="2000" dirty="0">
                <a:latin typeface="Times New Roman"/>
                <a:cs typeface="Times New Roman"/>
              </a:rPr>
              <a:t>will </a:t>
            </a:r>
            <a:r>
              <a:rPr sz="2000" spc="-20" dirty="0">
                <a:latin typeface="Times New Roman"/>
                <a:cs typeface="Times New Roman"/>
              </a:rPr>
              <a:t>give </a:t>
            </a:r>
            <a:r>
              <a:rPr sz="2000" dirty="0">
                <a:latin typeface="Times New Roman"/>
                <a:cs typeface="Times New Roman"/>
              </a:rPr>
              <a:t>us </a:t>
            </a:r>
            <a:r>
              <a:rPr sz="2000" spc="-5" dirty="0">
                <a:latin typeface="Times New Roman"/>
                <a:cs typeface="Times New Roman"/>
              </a:rPr>
              <a:t>ethyl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alcohol.</a:t>
            </a:r>
          </a:p>
        </p:txBody>
      </p:sp>
      <p:sp>
        <p:nvSpPr>
          <p:cNvPr id="3" name="object 3"/>
          <p:cNvSpPr/>
          <p:nvPr/>
        </p:nvSpPr>
        <p:spPr>
          <a:xfrm>
            <a:off x="1817364" y="3245449"/>
            <a:ext cx="5990252" cy="1371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47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533400"/>
            <a:ext cx="7143750" cy="762000"/>
          </a:xfrm>
        </p:spPr>
        <p:txBody>
          <a:bodyPr/>
          <a:lstStyle/>
          <a:p>
            <a:pPr algn="l"/>
            <a:r>
              <a:rPr lang="en-US" dirty="0"/>
              <a:t>Contents…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7715250" cy="5181600"/>
          </a:xfrm>
        </p:spPr>
        <p:txBody>
          <a:bodyPr>
            <a:noAutofit/>
          </a:bodyPr>
          <a:lstStyle/>
          <a:p>
            <a:pPr algn="l"/>
            <a:endParaRPr lang="en-IN" sz="3600" dirty="0">
              <a:solidFill>
                <a:srgbClr val="0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8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BOND FISSION AND ITS TYPES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8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ORGANIC REAGENTS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8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 OF ORGANIC REACTIONS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8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INDUCTIVE EFFECT AND ITS APPLICATIONS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8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MESOMERIC EFFECT AND ITS APPLICATIONS</a:t>
            </a:r>
          </a:p>
          <a:p>
            <a:pPr algn="l"/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8095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547" y="161528"/>
            <a:ext cx="7836253" cy="253005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Rearrangement Reactions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In these reactions migration of group or atom takes place at intermediate stage as a result rearranged carbon skeleton products are formed.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Ex: </a:t>
            </a:r>
            <a:r>
              <a:rPr lang="en-US" sz="24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Pinacol</a:t>
            </a:r>
            <a:r>
              <a:rPr lang="en-US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24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Pinacolone</a:t>
            </a:r>
            <a:r>
              <a:rPr lang="en-US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rearrangement</a:t>
            </a:r>
            <a:endParaRPr lang="en-US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789104"/>
              </p:ext>
            </p:extLst>
          </p:nvPr>
        </p:nvGraphicFramePr>
        <p:xfrm>
          <a:off x="1089660" y="2895600"/>
          <a:ext cx="696468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3" imgW="3486534" imgH="906481" progId="ACD.ChemSketchCDX">
                  <p:embed/>
                </p:oleObj>
              </mc:Choice>
              <mc:Fallback>
                <p:oleObj r:id="rId3" imgW="3486534" imgH="906481" progId="ACD.ChemSketchCDX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60" y="2895600"/>
                        <a:ext cx="696468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008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5437" y="3124200"/>
            <a:ext cx="398145" cy="100330"/>
            <a:chOff x="3191030" y="3369385"/>
            <a:chExt cx="398145" cy="100330"/>
          </a:xfrm>
        </p:grpSpPr>
        <p:sp>
          <p:nvSpPr>
            <p:cNvPr id="3" name="object 3"/>
            <p:cNvSpPr/>
            <p:nvPr/>
          </p:nvSpPr>
          <p:spPr>
            <a:xfrm>
              <a:off x="3191030" y="3405300"/>
              <a:ext cx="398145" cy="12065"/>
            </a:xfrm>
            <a:custGeom>
              <a:avLst/>
              <a:gdLst/>
              <a:ahLst/>
              <a:cxnLst/>
              <a:rect l="l" t="t" r="r" b="b"/>
              <a:pathLst>
                <a:path w="398145" h="12064">
                  <a:moveTo>
                    <a:pt x="394842" y="0"/>
                  </a:moveTo>
                  <a:lnTo>
                    <a:pt x="2693" y="0"/>
                  </a:lnTo>
                  <a:lnTo>
                    <a:pt x="0" y="2633"/>
                  </a:lnTo>
                  <a:lnTo>
                    <a:pt x="0" y="9131"/>
                  </a:lnTo>
                  <a:lnTo>
                    <a:pt x="2693" y="11765"/>
                  </a:lnTo>
                  <a:lnTo>
                    <a:pt x="394842" y="11765"/>
                  </a:lnTo>
                  <a:lnTo>
                    <a:pt x="397536" y="9131"/>
                  </a:lnTo>
                  <a:lnTo>
                    <a:pt x="397536" y="26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68426" y="3369385"/>
              <a:ext cx="99824" cy="100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5800" y="324274"/>
            <a:ext cx="8223173" cy="308263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26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Inductive </a:t>
            </a:r>
            <a:r>
              <a:rPr sz="2800" b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</a:t>
            </a:r>
            <a:endParaRPr lang="en-US" sz="2800" b="1" u="sng" spc="-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5080" algn="just">
              <a:lnSpc>
                <a:spcPts val="2300"/>
              </a:lnSpc>
              <a:spcBef>
                <a:spcPts val="265"/>
              </a:spcBef>
            </a:pPr>
            <a:r>
              <a:rPr sz="2000" dirty="0" smtClean="0">
                <a:latin typeface="Times New Roman"/>
                <a:cs typeface="Times New Roman"/>
              </a:rPr>
              <a:t>it </a:t>
            </a:r>
            <a:r>
              <a:rPr sz="2000" dirty="0">
                <a:latin typeface="Times New Roman"/>
                <a:cs typeface="Times New Roman"/>
              </a:rPr>
              <a:t>is defined as permanent </a:t>
            </a:r>
            <a:r>
              <a:rPr sz="2000" spc="-5" dirty="0">
                <a:latin typeface="Times New Roman"/>
                <a:cs typeface="Times New Roman"/>
              </a:rPr>
              <a:t>displacement </a:t>
            </a:r>
            <a:r>
              <a:rPr sz="2000" dirty="0">
                <a:latin typeface="Times New Roman"/>
                <a:cs typeface="Times New Roman"/>
              </a:rPr>
              <a:t>of an </a:t>
            </a:r>
            <a:r>
              <a:rPr sz="2000" spc="-5" dirty="0">
                <a:latin typeface="Times New Roman"/>
                <a:cs typeface="Times New Roman"/>
              </a:rPr>
              <a:t>electron  </a:t>
            </a:r>
            <a:r>
              <a:rPr sz="2000" dirty="0">
                <a:latin typeface="Times New Roman"/>
                <a:cs typeface="Times New Roman"/>
              </a:rPr>
              <a:t>pair in a </a:t>
            </a:r>
            <a:r>
              <a:rPr sz="2000" spc="-5" dirty="0">
                <a:latin typeface="Times New Roman"/>
                <a:cs typeface="Times New Roman"/>
              </a:rPr>
              <a:t>sigma </a:t>
            </a:r>
            <a:r>
              <a:rPr sz="2000" dirty="0">
                <a:latin typeface="Times New Roman"/>
                <a:cs typeface="Times New Roman"/>
              </a:rPr>
              <a:t>bond </a:t>
            </a:r>
            <a:r>
              <a:rPr sz="2000" spc="-5" dirty="0">
                <a:latin typeface="Times New Roman"/>
                <a:cs typeface="Times New Roman"/>
              </a:rPr>
              <a:t>towards more </a:t>
            </a:r>
            <a:r>
              <a:rPr sz="2000" dirty="0">
                <a:latin typeface="Times New Roman"/>
                <a:cs typeface="Times New Roman"/>
              </a:rPr>
              <a:t>electronegative </a:t>
            </a:r>
            <a:r>
              <a:rPr sz="2000" spc="-5" dirty="0">
                <a:latin typeface="Times New Roman"/>
                <a:cs typeface="Times New Roman"/>
              </a:rPr>
              <a:t>atom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group </a:t>
            </a:r>
            <a:r>
              <a:rPr sz="2000" dirty="0">
                <a:latin typeface="Times New Roman"/>
                <a:cs typeface="Times New Roman"/>
              </a:rPr>
              <a:t>in a  carbon </a:t>
            </a:r>
            <a:r>
              <a:rPr sz="2000" spc="-5" dirty="0">
                <a:latin typeface="Times New Roman"/>
                <a:cs typeface="Times New Roman"/>
              </a:rPr>
              <a:t>chain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-5" dirty="0">
                <a:latin typeface="Times New Roman"/>
                <a:cs typeface="Times New Roman"/>
              </a:rPr>
              <a:t>Inductive</a:t>
            </a:r>
            <a:r>
              <a:rPr sz="2000" dirty="0">
                <a:latin typeface="Times New Roman"/>
                <a:cs typeface="Times New Roman"/>
              </a:rPr>
              <a:t> effect.</a:t>
            </a:r>
          </a:p>
          <a:p>
            <a:pPr marL="241300" indent="-228600" algn="just">
              <a:lnSpc>
                <a:spcPts val="2195"/>
              </a:lnSpc>
              <a:buAutoNum type="alphaLcParenR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arises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electro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negativity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difference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between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two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atoms</a:t>
            </a:r>
            <a:endParaRPr sz="2000" dirty="0">
              <a:latin typeface="Times New Roman"/>
              <a:cs typeface="Times New Roman"/>
            </a:endParaRPr>
          </a:p>
          <a:p>
            <a:pPr marL="241300" algn="just">
              <a:lnSpc>
                <a:spcPts val="2305"/>
              </a:lnSpc>
            </a:pPr>
            <a:r>
              <a:rPr sz="2000" spc="-5" dirty="0">
                <a:latin typeface="Times New Roman"/>
                <a:cs typeface="Times New Roman"/>
              </a:rPr>
              <a:t>forming sigma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bond</a:t>
            </a:r>
            <a:endParaRPr sz="2000" dirty="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95700"/>
              </a:lnSpc>
              <a:spcBef>
                <a:spcPts val="55"/>
              </a:spcBef>
              <a:buAutoNum type="alphaLcParenR" startAt="2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It is </a:t>
            </a:r>
            <a:r>
              <a:rPr sz="2400" spc="-5" dirty="0">
                <a:latin typeface="Times New Roman"/>
                <a:cs typeface="Times New Roman"/>
              </a:rPr>
              <a:t>transmitted</a:t>
            </a:r>
            <a:r>
              <a:rPr sz="2000" spc="-5" dirty="0">
                <a:latin typeface="Times New Roman"/>
                <a:cs typeface="Times New Roman"/>
              </a:rPr>
              <a:t> through </a:t>
            </a:r>
            <a:r>
              <a:rPr sz="2000" spc="-10" dirty="0">
                <a:latin typeface="Times New Roman"/>
                <a:cs typeface="Times New Roman"/>
              </a:rPr>
              <a:t>sigma </a:t>
            </a:r>
            <a:r>
              <a:rPr sz="2000" dirty="0">
                <a:latin typeface="Times New Roman"/>
                <a:cs typeface="Times New Roman"/>
              </a:rPr>
              <a:t>bonds </a:t>
            </a:r>
            <a:r>
              <a:rPr sz="2000" spc="-5" dirty="0">
                <a:latin typeface="Times New Roman"/>
                <a:cs typeface="Times New Roman"/>
              </a:rPr>
              <a:t>and its </a:t>
            </a:r>
            <a:r>
              <a:rPr sz="2000" dirty="0">
                <a:latin typeface="Times New Roman"/>
                <a:cs typeface="Times New Roman"/>
              </a:rPr>
              <a:t>effect </a:t>
            </a:r>
            <a:r>
              <a:rPr sz="2000" spc="-5" dirty="0">
                <a:latin typeface="Times New Roman"/>
                <a:cs typeface="Times New Roman"/>
              </a:rPr>
              <a:t>decreases 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-5" dirty="0">
                <a:latin typeface="Times New Roman"/>
                <a:cs typeface="Times New Roman"/>
              </a:rPr>
              <a:t>the  </a:t>
            </a:r>
            <a:r>
              <a:rPr sz="2000" dirty="0">
                <a:latin typeface="Times New Roman"/>
                <a:cs typeface="Times New Roman"/>
              </a:rPr>
              <a:t>carbon chain </a:t>
            </a:r>
            <a:r>
              <a:rPr sz="2000" spc="-5" dirty="0">
                <a:latin typeface="Times New Roman"/>
                <a:cs typeface="Times New Roman"/>
              </a:rPr>
              <a:t>length increases, </a:t>
            </a:r>
            <a:r>
              <a:rPr sz="2000" dirty="0">
                <a:latin typeface="Times New Roman"/>
                <a:cs typeface="Times New Roman"/>
              </a:rPr>
              <a:t>significant up to 3 or 4 carbon </a:t>
            </a:r>
            <a:r>
              <a:rPr sz="2000" spc="-5" dirty="0">
                <a:latin typeface="Times New Roman"/>
                <a:cs typeface="Times New Roman"/>
              </a:rPr>
              <a:t>atoms  </a:t>
            </a:r>
            <a:r>
              <a:rPr sz="2000" dirty="0">
                <a:latin typeface="Times New Roman"/>
                <a:cs typeface="Times New Roman"/>
              </a:rPr>
              <a:t>after that it 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negligible.</a:t>
            </a:r>
          </a:p>
          <a:p>
            <a:pPr marL="241300" indent="-228600" algn="just">
              <a:lnSpc>
                <a:spcPts val="2305"/>
              </a:lnSpc>
              <a:buAutoNum type="alphaLcParenR" startAt="2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It is </a:t>
            </a:r>
            <a:r>
              <a:rPr sz="2000" spc="-5" dirty="0">
                <a:latin typeface="Times New Roman"/>
                <a:cs typeface="Times New Roman"/>
              </a:rPr>
              <a:t>denoted by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67824" y="4386310"/>
            <a:ext cx="2390775" cy="269240"/>
            <a:chOff x="3067824" y="4386310"/>
            <a:chExt cx="2390775" cy="269240"/>
          </a:xfrm>
        </p:grpSpPr>
        <p:sp>
          <p:nvSpPr>
            <p:cNvPr id="7" name="object 7"/>
            <p:cNvSpPr/>
            <p:nvPr/>
          </p:nvSpPr>
          <p:spPr>
            <a:xfrm>
              <a:off x="3067824" y="4393984"/>
              <a:ext cx="298496" cy="261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0514" y="4386310"/>
              <a:ext cx="177390" cy="202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1593" y="4500911"/>
              <a:ext cx="98018" cy="1490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0231" y="4474492"/>
              <a:ext cx="826769" cy="27305"/>
            </a:xfrm>
            <a:custGeom>
              <a:avLst/>
              <a:gdLst/>
              <a:ahLst/>
              <a:cxnLst/>
              <a:rect l="l" t="t" r="r" b="b"/>
              <a:pathLst>
                <a:path w="826770" h="27304">
                  <a:moveTo>
                    <a:pt x="820442" y="0"/>
                  </a:moveTo>
                  <a:lnTo>
                    <a:pt x="6158" y="0"/>
                  </a:lnTo>
                  <a:lnTo>
                    <a:pt x="0" y="5996"/>
                  </a:lnTo>
                  <a:lnTo>
                    <a:pt x="0" y="20790"/>
                  </a:lnTo>
                  <a:lnTo>
                    <a:pt x="6158" y="26786"/>
                  </a:lnTo>
                  <a:lnTo>
                    <a:pt x="820442" y="26786"/>
                  </a:lnTo>
                  <a:lnTo>
                    <a:pt x="826600" y="20790"/>
                  </a:lnTo>
                  <a:lnTo>
                    <a:pt x="826600" y="5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0850" y="4386310"/>
              <a:ext cx="177390" cy="2021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9351" y="4500911"/>
              <a:ext cx="99078" cy="1464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2949" y="4474492"/>
              <a:ext cx="494665" cy="27305"/>
            </a:xfrm>
            <a:custGeom>
              <a:avLst/>
              <a:gdLst/>
              <a:ahLst/>
              <a:cxnLst/>
              <a:rect l="l" t="t" r="r" b="b"/>
              <a:pathLst>
                <a:path w="494664" h="27304">
                  <a:moveTo>
                    <a:pt x="488060" y="0"/>
                  </a:moveTo>
                  <a:lnTo>
                    <a:pt x="6129" y="0"/>
                  </a:lnTo>
                  <a:lnTo>
                    <a:pt x="0" y="5996"/>
                  </a:lnTo>
                  <a:lnTo>
                    <a:pt x="0" y="20790"/>
                  </a:lnTo>
                  <a:lnTo>
                    <a:pt x="6129" y="26786"/>
                  </a:lnTo>
                  <a:lnTo>
                    <a:pt x="488060" y="26786"/>
                  </a:lnTo>
                  <a:lnTo>
                    <a:pt x="494218" y="20790"/>
                  </a:lnTo>
                  <a:lnTo>
                    <a:pt x="494218" y="5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9580" y="4392728"/>
              <a:ext cx="228147" cy="2280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57302" y="4392728"/>
              <a:ext cx="228147" cy="2280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03286" y="4386310"/>
            <a:ext cx="1675764" cy="261620"/>
            <a:chOff x="5503286" y="4386310"/>
            <a:chExt cx="1675764" cy="261620"/>
          </a:xfrm>
        </p:grpSpPr>
        <p:sp>
          <p:nvSpPr>
            <p:cNvPr id="17" name="object 17"/>
            <p:cNvSpPr/>
            <p:nvPr/>
          </p:nvSpPr>
          <p:spPr>
            <a:xfrm>
              <a:off x="6062268" y="4386310"/>
              <a:ext cx="177304" cy="2021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3278" y="4474501"/>
              <a:ext cx="829310" cy="173355"/>
            </a:xfrm>
            <a:custGeom>
              <a:avLst/>
              <a:gdLst/>
              <a:ahLst/>
              <a:cxnLst/>
              <a:rect l="l" t="t" r="r" b="b"/>
              <a:pathLst>
                <a:path w="829310" h="173354">
                  <a:moveTo>
                    <a:pt x="515162" y="5994"/>
                  </a:moveTo>
                  <a:lnTo>
                    <a:pt x="509143" y="0"/>
                  </a:lnTo>
                  <a:lnTo>
                    <a:pt x="6159" y="0"/>
                  </a:lnTo>
                  <a:lnTo>
                    <a:pt x="0" y="5994"/>
                  </a:lnTo>
                  <a:lnTo>
                    <a:pt x="0" y="20789"/>
                  </a:lnTo>
                  <a:lnTo>
                    <a:pt x="6159" y="26784"/>
                  </a:lnTo>
                  <a:lnTo>
                    <a:pt x="509143" y="26784"/>
                  </a:lnTo>
                  <a:lnTo>
                    <a:pt x="515162" y="20789"/>
                  </a:lnTo>
                  <a:lnTo>
                    <a:pt x="515162" y="5994"/>
                  </a:lnTo>
                  <a:close/>
                </a:path>
                <a:path w="829310" h="173354">
                  <a:moveTo>
                    <a:pt x="829094" y="26416"/>
                  </a:moveTo>
                  <a:lnTo>
                    <a:pt x="817346" y="26416"/>
                  </a:lnTo>
                  <a:lnTo>
                    <a:pt x="814552" y="31178"/>
                  </a:lnTo>
                  <a:lnTo>
                    <a:pt x="810907" y="36017"/>
                  </a:lnTo>
                  <a:lnTo>
                    <a:pt x="774103" y="63017"/>
                  </a:lnTo>
                  <a:lnTo>
                    <a:pt x="774103" y="80327"/>
                  </a:lnTo>
                  <a:lnTo>
                    <a:pt x="810768" y="58750"/>
                  </a:lnTo>
                  <a:lnTo>
                    <a:pt x="810768" y="172834"/>
                  </a:lnTo>
                  <a:lnTo>
                    <a:pt x="829094" y="172834"/>
                  </a:lnTo>
                  <a:lnTo>
                    <a:pt x="829094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43922" y="4386310"/>
              <a:ext cx="177304" cy="2021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73622" y="4389653"/>
              <a:ext cx="805180" cy="195580"/>
            </a:xfrm>
            <a:custGeom>
              <a:avLst/>
              <a:gdLst/>
              <a:ahLst/>
              <a:cxnLst/>
              <a:rect l="l" t="t" r="r" b="b"/>
              <a:pathLst>
                <a:path w="805179" h="195579">
                  <a:moveTo>
                    <a:pt x="526465" y="90843"/>
                  </a:moveTo>
                  <a:lnTo>
                    <a:pt x="520166" y="84848"/>
                  </a:lnTo>
                  <a:lnTo>
                    <a:pt x="6299" y="84848"/>
                  </a:lnTo>
                  <a:lnTo>
                    <a:pt x="0" y="90843"/>
                  </a:lnTo>
                  <a:lnTo>
                    <a:pt x="0" y="105638"/>
                  </a:lnTo>
                  <a:lnTo>
                    <a:pt x="6299" y="111633"/>
                  </a:lnTo>
                  <a:lnTo>
                    <a:pt x="520166" y="111633"/>
                  </a:lnTo>
                  <a:lnTo>
                    <a:pt x="526465" y="105638"/>
                  </a:lnTo>
                  <a:lnTo>
                    <a:pt x="526465" y="90843"/>
                  </a:lnTo>
                  <a:close/>
                </a:path>
                <a:path w="805179" h="195579">
                  <a:moveTo>
                    <a:pt x="804887" y="0"/>
                  </a:moveTo>
                  <a:lnTo>
                    <a:pt x="780249" y="0"/>
                  </a:lnTo>
                  <a:lnTo>
                    <a:pt x="780249" y="195465"/>
                  </a:lnTo>
                  <a:lnTo>
                    <a:pt x="804887" y="195465"/>
                  </a:lnTo>
                  <a:lnTo>
                    <a:pt x="8048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21141" y="4392728"/>
              <a:ext cx="228290" cy="2280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40346" y="4392728"/>
              <a:ext cx="228290" cy="2280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7085995" y="4023962"/>
            <a:ext cx="142359" cy="230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227495" y="3952976"/>
            <a:ext cx="124460" cy="23495"/>
            <a:chOff x="7227495" y="3952976"/>
            <a:chExt cx="124460" cy="23495"/>
          </a:xfrm>
        </p:grpSpPr>
        <p:sp>
          <p:nvSpPr>
            <p:cNvPr id="25" name="object 25"/>
            <p:cNvSpPr/>
            <p:nvPr/>
          </p:nvSpPr>
          <p:spPr>
            <a:xfrm>
              <a:off x="7230932" y="396302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3715" y="0"/>
                  </a:lnTo>
                </a:path>
              </a:pathLst>
            </a:custGeom>
            <a:ln w="3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27495" y="3952976"/>
              <a:ext cx="124460" cy="23495"/>
            </a:xfrm>
            <a:custGeom>
              <a:avLst/>
              <a:gdLst/>
              <a:ahLst/>
              <a:cxnLst/>
              <a:rect l="l" t="t" r="r" b="b"/>
              <a:pathLst>
                <a:path w="124459" h="23495">
                  <a:moveTo>
                    <a:pt x="124124" y="0"/>
                  </a:moveTo>
                  <a:lnTo>
                    <a:pt x="0" y="0"/>
                  </a:lnTo>
                  <a:lnTo>
                    <a:pt x="0" y="23438"/>
                  </a:lnTo>
                  <a:lnTo>
                    <a:pt x="124124" y="23438"/>
                  </a:lnTo>
                  <a:lnTo>
                    <a:pt x="124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097787" y="3946104"/>
            <a:ext cx="287655" cy="308610"/>
            <a:chOff x="6097787" y="3946104"/>
            <a:chExt cx="287655" cy="308610"/>
          </a:xfrm>
        </p:grpSpPr>
        <p:sp>
          <p:nvSpPr>
            <p:cNvPr id="28" name="object 28"/>
            <p:cNvSpPr/>
            <p:nvPr/>
          </p:nvSpPr>
          <p:spPr>
            <a:xfrm>
              <a:off x="6097787" y="4023962"/>
              <a:ext cx="142359" cy="2306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64207" y="4004876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3715" y="0"/>
                  </a:lnTo>
                </a:path>
              </a:pathLst>
            </a:custGeom>
            <a:ln w="3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60769" y="3994831"/>
              <a:ext cx="124460" cy="23495"/>
            </a:xfrm>
            <a:custGeom>
              <a:avLst/>
              <a:gdLst/>
              <a:ahLst/>
              <a:cxnLst/>
              <a:rect l="l" t="t" r="r" b="b"/>
              <a:pathLst>
                <a:path w="124460" h="23495">
                  <a:moveTo>
                    <a:pt x="124121" y="0"/>
                  </a:moveTo>
                  <a:lnTo>
                    <a:pt x="0" y="0"/>
                  </a:lnTo>
                  <a:lnTo>
                    <a:pt x="0" y="23438"/>
                  </a:lnTo>
                  <a:lnTo>
                    <a:pt x="124121" y="23438"/>
                  </a:lnTo>
                  <a:lnTo>
                    <a:pt x="124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21208" y="3949461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858"/>
                  </a:lnTo>
                </a:path>
              </a:pathLst>
            </a:custGeom>
            <a:ln w="4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10896" y="3946104"/>
              <a:ext cx="24130" cy="121285"/>
            </a:xfrm>
            <a:custGeom>
              <a:avLst/>
              <a:gdLst/>
              <a:ahLst/>
              <a:cxnLst/>
              <a:rect l="l" t="t" r="r" b="b"/>
              <a:pathLst>
                <a:path w="24129" h="121285">
                  <a:moveTo>
                    <a:pt x="24060" y="0"/>
                  </a:moveTo>
                  <a:lnTo>
                    <a:pt x="0" y="0"/>
                  </a:lnTo>
                  <a:lnTo>
                    <a:pt x="0" y="120912"/>
                  </a:lnTo>
                  <a:lnTo>
                    <a:pt x="24060" y="120912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045043" y="3967031"/>
            <a:ext cx="459105" cy="308610"/>
            <a:chOff x="5045043" y="3967031"/>
            <a:chExt cx="459105" cy="308610"/>
          </a:xfrm>
        </p:grpSpPr>
        <p:sp>
          <p:nvSpPr>
            <p:cNvPr id="34" name="object 34"/>
            <p:cNvSpPr/>
            <p:nvPr/>
          </p:nvSpPr>
          <p:spPr>
            <a:xfrm>
              <a:off x="5216906" y="4044889"/>
              <a:ext cx="142416" cy="2306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83412" y="4025804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3801" y="0"/>
                  </a:lnTo>
                </a:path>
              </a:pathLst>
            </a:custGeom>
            <a:ln w="3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79975" y="4015758"/>
              <a:ext cx="124460" cy="23495"/>
            </a:xfrm>
            <a:custGeom>
              <a:avLst/>
              <a:gdLst/>
              <a:ahLst/>
              <a:cxnLst/>
              <a:rect l="l" t="t" r="r" b="b"/>
              <a:pathLst>
                <a:path w="124460" h="23495">
                  <a:moveTo>
                    <a:pt x="124121" y="0"/>
                  </a:moveTo>
                  <a:lnTo>
                    <a:pt x="0" y="0"/>
                  </a:lnTo>
                  <a:lnTo>
                    <a:pt x="0" y="23438"/>
                  </a:lnTo>
                  <a:lnTo>
                    <a:pt x="124121" y="23438"/>
                  </a:lnTo>
                  <a:lnTo>
                    <a:pt x="124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40327" y="3970388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858"/>
                  </a:lnTo>
                </a:path>
              </a:pathLst>
            </a:custGeom>
            <a:ln w="4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30015" y="3967031"/>
              <a:ext cx="24130" cy="121285"/>
            </a:xfrm>
            <a:custGeom>
              <a:avLst/>
              <a:gdLst/>
              <a:ahLst/>
              <a:cxnLst/>
              <a:rect l="l" t="t" r="r" b="b"/>
              <a:pathLst>
                <a:path w="24129" h="121285">
                  <a:moveTo>
                    <a:pt x="24060" y="0"/>
                  </a:moveTo>
                  <a:lnTo>
                    <a:pt x="0" y="0"/>
                  </a:lnTo>
                  <a:lnTo>
                    <a:pt x="0" y="120912"/>
                  </a:lnTo>
                  <a:lnTo>
                    <a:pt x="24060" y="120912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45043" y="4044889"/>
              <a:ext cx="142416" cy="2306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314628" y="3967031"/>
            <a:ext cx="459105" cy="308610"/>
            <a:chOff x="4314628" y="3967031"/>
            <a:chExt cx="459105" cy="308610"/>
          </a:xfrm>
        </p:grpSpPr>
        <p:sp>
          <p:nvSpPr>
            <p:cNvPr id="41" name="object 41"/>
            <p:cNvSpPr/>
            <p:nvPr/>
          </p:nvSpPr>
          <p:spPr>
            <a:xfrm>
              <a:off x="4486491" y="4044889"/>
              <a:ext cx="142416" cy="2306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52997" y="4025804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3801" y="0"/>
                  </a:lnTo>
                </a:path>
              </a:pathLst>
            </a:custGeom>
            <a:ln w="3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49559" y="4015758"/>
              <a:ext cx="124460" cy="23495"/>
            </a:xfrm>
            <a:custGeom>
              <a:avLst/>
              <a:gdLst/>
              <a:ahLst/>
              <a:cxnLst/>
              <a:rect l="l" t="t" r="r" b="b"/>
              <a:pathLst>
                <a:path w="124460" h="23495">
                  <a:moveTo>
                    <a:pt x="124121" y="0"/>
                  </a:moveTo>
                  <a:lnTo>
                    <a:pt x="0" y="0"/>
                  </a:lnTo>
                  <a:lnTo>
                    <a:pt x="0" y="23438"/>
                  </a:lnTo>
                  <a:lnTo>
                    <a:pt x="124121" y="23438"/>
                  </a:lnTo>
                  <a:lnTo>
                    <a:pt x="124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09912" y="3970388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858"/>
                  </a:lnTo>
                </a:path>
              </a:pathLst>
            </a:custGeom>
            <a:ln w="4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99600" y="3967031"/>
              <a:ext cx="24130" cy="121285"/>
            </a:xfrm>
            <a:custGeom>
              <a:avLst/>
              <a:gdLst/>
              <a:ahLst/>
              <a:cxnLst/>
              <a:rect l="l" t="t" r="r" b="b"/>
              <a:pathLst>
                <a:path w="24129" h="121285">
                  <a:moveTo>
                    <a:pt x="24060" y="0"/>
                  </a:moveTo>
                  <a:lnTo>
                    <a:pt x="0" y="0"/>
                  </a:lnTo>
                  <a:lnTo>
                    <a:pt x="0" y="120912"/>
                  </a:lnTo>
                  <a:lnTo>
                    <a:pt x="24060" y="120912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14628" y="4044889"/>
              <a:ext cx="142416" cy="2306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4121283" y="4044889"/>
            <a:ext cx="142416" cy="230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3197523" y="4008886"/>
            <a:ext cx="459105" cy="308610"/>
            <a:chOff x="3197523" y="4008886"/>
            <a:chExt cx="459105" cy="308610"/>
          </a:xfrm>
        </p:grpSpPr>
        <p:sp>
          <p:nvSpPr>
            <p:cNvPr id="49" name="object 49"/>
            <p:cNvSpPr/>
            <p:nvPr/>
          </p:nvSpPr>
          <p:spPr>
            <a:xfrm>
              <a:off x="3369385" y="4086744"/>
              <a:ext cx="142416" cy="2306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35891" y="4067658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3801" y="0"/>
                  </a:lnTo>
                </a:path>
              </a:pathLst>
            </a:custGeom>
            <a:ln w="3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32454" y="4057613"/>
              <a:ext cx="124460" cy="23495"/>
            </a:xfrm>
            <a:custGeom>
              <a:avLst/>
              <a:gdLst/>
              <a:ahLst/>
              <a:cxnLst/>
              <a:rect l="l" t="t" r="r" b="b"/>
              <a:pathLst>
                <a:path w="124460" h="23495">
                  <a:moveTo>
                    <a:pt x="124121" y="0"/>
                  </a:moveTo>
                  <a:lnTo>
                    <a:pt x="0" y="0"/>
                  </a:lnTo>
                  <a:lnTo>
                    <a:pt x="0" y="23438"/>
                  </a:lnTo>
                  <a:lnTo>
                    <a:pt x="124121" y="23438"/>
                  </a:lnTo>
                  <a:lnTo>
                    <a:pt x="124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92806" y="4012243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858"/>
                  </a:lnTo>
                </a:path>
              </a:pathLst>
            </a:custGeom>
            <a:ln w="4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82495" y="4008886"/>
              <a:ext cx="24130" cy="121285"/>
            </a:xfrm>
            <a:custGeom>
              <a:avLst/>
              <a:gdLst/>
              <a:ahLst/>
              <a:cxnLst/>
              <a:rect l="l" t="t" r="r" b="b"/>
              <a:pathLst>
                <a:path w="24129" h="121285">
                  <a:moveTo>
                    <a:pt x="24060" y="0"/>
                  </a:moveTo>
                  <a:lnTo>
                    <a:pt x="0" y="0"/>
                  </a:lnTo>
                  <a:lnTo>
                    <a:pt x="0" y="120912"/>
                  </a:lnTo>
                  <a:lnTo>
                    <a:pt x="24060" y="120912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97523" y="4086744"/>
              <a:ext cx="142416" cy="23064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004186" y="4086743"/>
            <a:ext cx="142408" cy="230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89359" y="4086743"/>
            <a:ext cx="142416" cy="2306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27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52400"/>
            <a:ext cx="8229600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54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609600"/>
            <a:ext cx="6858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61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2400"/>
            <a:ext cx="7314565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391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28600"/>
            <a:ext cx="6934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6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1" y="152400"/>
            <a:ext cx="74676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370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9159" y="76200"/>
            <a:ext cx="7054241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93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52400"/>
            <a:ext cx="7223759" cy="570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1" y="152400"/>
            <a:ext cx="6934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98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7556" y="5214"/>
            <a:ext cx="7102044" cy="4344138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240665" algn="ctr">
              <a:lnSpc>
                <a:spcPct val="100000"/>
              </a:lnSpc>
              <a:spcBef>
                <a:spcPts val="1390"/>
              </a:spcBef>
            </a:pPr>
            <a:r>
              <a:rPr sz="2800" b="1" u="sng" dirty="0" smtClean="0">
                <a:latin typeface="Times New Roman"/>
                <a:cs typeface="Times New Roman"/>
              </a:rPr>
              <a:t>Bond</a:t>
            </a:r>
            <a:r>
              <a:rPr sz="2800" b="1" u="sng" spc="-220" dirty="0" smtClean="0">
                <a:latin typeface="Times New Roman"/>
                <a:cs typeface="Times New Roman"/>
              </a:rPr>
              <a:t> </a:t>
            </a:r>
            <a:r>
              <a:rPr sz="2800" b="1" u="sng" dirty="0" smtClean="0">
                <a:latin typeface="Times New Roman"/>
                <a:cs typeface="Times New Roman"/>
              </a:rPr>
              <a:t>fission</a:t>
            </a:r>
            <a:endParaRPr sz="2800" b="1" u="sng" dirty="0">
              <a:latin typeface="Times New Roman"/>
              <a:cs typeface="Times New Roman"/>
            </a:endParaRPr>
          </a:p>
          <a:p>
            <a:pPr marL="240665" marR="171450" indent="-228600">
              <a:lnSpc>
                <a:spcPct val="79500"/>
              </a:lnSpc>
              <a:spcBef>
                <a:spcPts val="1105"/>
              </a:spcBef>
              <a:buFont typeface="Wingdings"/>
              <a:buChar char="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covalent bond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formed when two electrons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shared between  </a:t>
            </a:r>
            <a:r>
              <a:rPr sz="2800" dirty="0">
                <a:latin typeface="Times New Roman"/>
                <a:cs typeface="Times New Roman"/>
              </a:rPr>
              <a:t>two </a:t>
            </a:r>
            <a:r>
              <a:rPr sz="2800" spc="-5" dirty="0">
                <a:latin typeface="Times New Roman"/>
                <a:cs typeface="Times New Roman"/>
              </a:rPr>
              <a:t>atoms.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800" dirty="0">
              <a:latin typeface="Times New Roman"/>
              <a:cs typeface="Times New Roman"/>
            </a:endParaRPr>
          </a:p>
          <a:p>
            <a:pPr marL="240665" marR="5080" indent="-228600">
              <a:lnSpc>
                <a:spcPct val="79000"/>
              </a:lnSpc>
              <a:buFont typeface="Wingdings"/>
              <a:buChar char="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Now a </a:t>
            </a:r>
            <a:r>
              <a:rPr sz="2800" spc="-5" dirty="0">
                <a:latin typeface="Times New Roman"/>
                <a:cs typeface="Times New Roman"/>
              </a:rPr>
              <a:t>chemical </a:t>
            </a:r>
            <a:r>
              <a:rPr sz="2800" dirty="0">
                <a:latin typeface="Times New Roman"/>
                <a:cs typeface="Times New Roman"/>
              </a:rPr>
              <a:t>reaction </a:t>
            </a:r>
            <a:r>
              <a:rPr sz="2800" spc="-5" dirty="0">
                <a:latin typeface="Times New Roman"/>
                <a:cs typeface="Times New Roman"/>
              </a:rPr>
              <a:t>takes </a:t>
            </a:r>
            <a:r>
              <a:rPr sz="2800" dirty="0">
                <a:latin typeface="Times New Roman"/>
                <a:cs typeface="Times New Roman"/>
              </a:rPr>
              <a:t>place when </a:t>
            </a:r>
            <a:r>
              <a:rPr sz="2800" spc="-5" dirty="0">
                <a:latin typeface="Times New Roman"/>
                <a:cs typeface="Times New Roman"/>
              </a:rPr>
              <a:t>old </a:t>
            </a:r>
            <a:r>
              <a:rPr sz="2800" dirty="0">
                <a:latin typeface="Times New Roman"/>
                <a:cs typeface="Times New Roman"/>
              </a:rPr>
              <a:t>bonds are </a:t>
            </a:r>
            <a:r>
              <a:rPr sz="2800" spc="-5" dirty="0">
                <a:latin typeface="Times New Roman"/>
                <a:cs typeface="Times New Roman"/>
              </a:rPr>
              <a:t>broken and  </a:t>
            </a:r>
            <a:r>
              <a:rPr sz="2800" dirty="0">
                <a:latin typeface="Times New Roman"/>
                <a:cs typeface="Times New Roman"/>
              </a:rPr>
              <a:t>new ones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formed.</a:t>
            </a:r>
            <a:endParaRPr sz="2800" dirty="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spcBef>
                <a:spcPts val="1860"/>
              </a:spcBef>
              <a:buFont typeface="Wingdings"/>
              <a:buChar char="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Bond </a:t>
            </a:r>
            <a:r>
              <a:rPr sz="2800" spc="-5" dirty="0">
                <a:latin typeface="Times New Roman"/>
                <a:cs typeface="Times New Roman"/>
              </a:rPr>
              <a:t>making and breaking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takes place </a:t>
            </a:r>
            <a:r>
              <a:rPr sz="2800" dirty="0">
                <a:latin typeface="Times New Roman"/>
                <a:cs typeface="Times New Roman"/>
              </a:rPr>
              <a:t>by two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ways,</a:t>
            </a:r>
          </a:p>
          <a:p>
            <a:pPr marL="240665" indent="-228600">
              <a:lnSpc>
                <a:spcPct val="100000"/>
              </a:lnSpc>
              <a:spcBef>
                <a:spcPts val="1850"/>
              </a:spcBef>
              <a:buFont typeface="Wingdings"/>
              <a:buChar char="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Homolysis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Heterolysis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1637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6105" y="226368"/>
            <a:ext cx="51208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Mesomeric</a:t>
            </a:r>
            <a:r>
              <a:rPr lang="en-US" sz="2400" b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or </a:t>
            </a:r>
            <a:br>
              <a:rPr lang="en-US" sz="2400" b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</a:br>
            <a:r>
              <a:rPr sz="2400" b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Resonance</a:t>
            </a:r>
            <a:r>
              <a:rPr sz="2400" b="1" u="sng" spc="-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</a:t>
            </a:r>
            <a:endParaRPr sz="2400" u="sng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990600"/>
            <a:ext cx="6805930" cy="40865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7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10" dirty="0">
                <a:latin typeface="Times New Roman"/>
                <a:cs typeface="Times New Roman"/>
              </a:rPr>
              <a:t>flow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electrons from </a:t>
            </a:r>
            <a:r>
              <a:rPr sz="2400" spc="5" dirty="0">
                <a:latin typeface="Times New Roman"/>
                <a:cs typeface="Times New Roman"/>
              </a:rPr>
              <a:t>one </a:t>
            </a:r>
            <a:r>
              <a:rPr sz="2400" dirty="0">
                <a:latin typeface="Times New Roman"/>
                <a:cs typeface="Times New Roman"/>
              </a:rPr>
              <a:t>part of a </a:t>
            </a:r>
            <a:r>
              <a:rPr sz="2400" spc="-5" dirty="0">
                <a:latin typeface="Times New Roman"/>
                <a:cs typeface="Times New Roman"/>
              </a:rPr>
              <a:t>conjugated system </a:t>
            </a:r>
            <a:r>
              <a:rPr sz="2400" spc="-1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  other </a:t>
            </a:r>
            <a:r>
              <a:rPr sz="2400" dirty="0">
                <a:latin typeface="Times New Roman"/>
                <a:cs typeface="Times New Roman"/>
              </a:rPr>
              <a:t>caused by </a:t>
            </a:r>
            <a:r>
              <a:rPr sz="2400" spc="-5" dirty="0">
                <a:latin typeface="Times New Roman"/>
                <a:cs typeface="Times New Roman"/>
              </a:rPr>
              <a:t>phenomenon of resonance is called </a:t>
            </a:r>
            <a:r>
              <a:rPr sz="2400" dirty="0">
                <a:latin typeface="Times New Roman"/>
                <a:cs typeface="Times New Roman"/>
              </a:rPr>
              <a:t>resonance  effect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spc="-5" dirty="0" err="1">
                <a:latin typeface="Times New Roman"/>
                <a:cs typeface="Times New Roman"/>
              </a:rPr>
              <a:t>mesomeric</a:t>
            </a:r>
            <a:r>
              <a:rPr sz="2400" spc="-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effect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-M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-R </a:t>
            </a:r>
            <a:r>
              <a:rPr sz="2400" spc="-5" dirty="0">
                <a:latin typeface="Times New Roman"/>
                <a:cs typeface="Times New Roman"/>
              </a:rPr>
              <a:t>effect 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latin typeface="Times New Roman"/>
                <a:cs typeface="Times New Roman"/>
              </a:rPr>
              <a:t>When the electron displacement </a:t>
            </a:r>
            <a:r>
              <a:rPr sz="2400" dirty="0">
                <a:latin typeface="Times New Roman"/>
                <a:cs typeface="Times New Roman"/>
              </a:rPr>
              <a:t>is towards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group.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Times New Roman"/>
                <a:cs typeface="Times New Roman"/>
              </a:rPr>
              <a:t>e.g </a:t>
            </a:r>
            <a:r>
              <a:rPr sz="2400" spc="-5" dirty="0">
                <a:latin typeface="Times New Roman"/>
                <a:cs typeface="Times New Roman"/>
              </a:rPr>
              <a:t>:-NO2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-CHO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+M or +R </a:t>
            </a:r>
            <a:r>
              <a:rPr sz="2400" spc="-5" dirty="0">
                <a:latin typeface="Times New Roman"/>
                <a:cs typeface="Times New Roman"/>
              </a:rPr>
              <a:t>effect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Times New Roman"/>
                <a:cs typeface="Times New Roman"/>
              </a:rPr>
              <a:t>When the electron displacement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away </a:t>
            </a:r>
            <a:r>
              <a:rPr sz="2400" dirty="0">
                <a:latin typeface="Times New Roman"/>
                <a:cs typeface="Times New Roman"/>
              </a:rPr>
              <a:t>from the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group.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latin typeface="Times New Roman"/>
                <a:cs typeface="Times New Roman"/>
              </a:rPr>
              <a:t>e.g </a:t>
            </a:r>
            <a:r>
              <a:rPr sz="2400" spc="-5" dirty="0">
                <a:latin typeface="Times New Roman"/>
                <a:cs typeface="Times New Roman"/>
              </a:rPr>
              <a:t>:-OH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-OR,-Cl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8148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283" y="152400"/>
            <a:ext cx="7532318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996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785" y="228600"/>
            <a:ext cx="682981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792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Essay Questions: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Define Inductive Effect. Write Two Applications Of Inductive Effect.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Explain Mesomeric Effect With Two Applications.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Explain Hyper conjugation With Two Applications.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Explain types of organic relations with examples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Short Answer Questions: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Write about types of bond fission with examples.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Explain the following a) Electrophilic b) Nucleophilic c) free radical. Reagents with examples.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Explain the stability of carbenes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hyper conjugation.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98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650" y="152400"/>
            <a:ext cx="5657850" cy="914400"/>
          </a:xfrm>
        </p:spPr>
        <p:txBody>
          <a:bodyPr>
            <a:normAutofit/>
          </a:bodyPr>
          <a:lstStyle/>
          <a:p>
            <a:r>
              <a:rPr lang="en-IN" sz="4000" dirty="0"/>
              <a:t>Thank You……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9" name="Picture 2" descr="Image result for best thank you images for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657850" cy="40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2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6105" y="847089"/>
            <a:ext cx="7416165" cy="13548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Homolytic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Fission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lang="en-US" sz="2800" u="heavy" spc="-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800" u="heavy" spc="-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molysis</a:t>
            </a:r>
            <a:endParaRPr lang="en-US" sz="20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00"/>
              </a:lnSpc>
            </a:pPr>
            <a:r>
              <a:rPr sz="2400" dirty="0">
                <a:latin typeface="Times New Roman"/>
                <a:cs typeface="Times New Roman"/>
              </a:rPr>
              <a:t>In this </a:t>
            </a:r>
            <a:r>
              <a:rPr sz="2400" spc="-5" dirty="0">
                <a:latin typeface="Times New Roman"/>
                <a:cs typeface="Times New Roman"/>
              </a:rPr>
              <a:t>type </a:t>
            </a:r>
            <a:r>
              <a:rPr sz="2400" dirty="0">
                <a:latin typeface="Times New Roman"/>
                <a:cs typeface="Times New Roman"/>
              </a:rPr>
              <a:t>of fission </a:t>
            </a:r>
            <a:r>
              <a:rPr sz="2400" spc="-5" dirty="0">
                <a:latin typeface="Times New Roman"/>
                <a:cs typeface="Times New Roman"/>
              </a:rPr>
              <a:t>shared electron pair </a:t>
            </a:r>
            <a:r>
              <a:rPr sz="2400" dirty="0">
                <a:latin typeface="Times New Roman"/>
                <a:cs typeface="Times New Roman"/>
              </a:rPr>
              <a:t>is distributed </a:t>
            </a:r>
            <a:r>
              <a:rPr sz="2400" spc="-5" dirty="0">
                <a:latin typeface="Times New Roman"/>
                <a:cs typeface="Times New Roman"/>
              </a:rPr>
              <a:t>equally between  </a:t>
            </a:r>
            <a:r>
              <a:rPr sz="2400" dirty="0">
                <a:latin typeface="Times New Roman"/>
                <a:cs typeface="Times New Roman"/>
              </a:rPr>
              <a:t>two </a:t>
            </a:r>
            <a:r>
              <a:rPr sz="2400" spc="-5" dirty="0">
                <a:latin typeface="Times New Roman"/>
                <a:cs typeface="Times New Roman"/>
              </a:rPr>
              <a:t>bonded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atoms</a:t>
            </a:r>
            <a:r>
              <a:rPr sz="2400" spc="-5" dirty="0" smtClean="0">
                <a:latin typeface="Times New Roman"/>
                <a:cs typeface="Times New Roman"/>
              </a:rPr>
              <a:t>.</a:t>
            </a:r>
            <a:endParaRPr lang="en-US" sz="2400" spc="-5" dirty="0" smtClean="0">
              <a:latin typeface="Times New Roman"/>
              <a:cs typeface="Times New Roman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04052"/>
              </p:ext>
            </p:extLst>
          </p:nvPr>
        </p:nvGraphicFramePr>
        <p:xfrm>
          <a:off x="1676400" y="2286000"/>
          <a:ext cx="5485173" cy="228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3" imgW="2479305" imgH="1036194" progId="ACD.ChemSketchCDX">
                  <p:embed/>
                </p:oleObj>
              </mc:Choice>
              <mc:Fallback>
                <p:oleObj r:id="rId3" imgW="2479305" imgH="1036194" progId="ACD.ChemSketchCDX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5485173" cy="2289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8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4241927" y="1066800"/>
            <a:ext cx="368173" cy="80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3400" y="914400"/>
            <a:ext cx="8305800" cy="3320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ts val="2135"/>
              </a:lnSpc>
              <a:spcBef>
                <a:spcPts val="100"/>
              </a:spcBef>
              <a:buFont typeface="Wingdings"/>
              <a:buChar char=""/>
              <a:tabLst>
                <a:tab pos="241300" algn="l"/>
                <a:tab pos="4168775" algn="l"/>
              </a:tabLst>
            </a:pPr>
            <a:r>
              <a:rPr sz="2000" dirty="0">
                <a:latin typeface="Times New Roman"/>
                <a:cs typeface="Times New Roman"/>
              </a:rPr>
              <a:t>It is </a:t>
            </a:r>
            <a:r>
              <a:rPr sz="2000" spc="-5" dirty="0">
                <a:latin typeface="Times New Roman"/>
                <a:cs typeface="Times New Roman"/>
              </a:rPr>
              <a:t>shown </a:t>
            </a:r>
            <a:r>
              <a:rPr sz="2000" dirty="0">
                <a:latin typeface="Times New Roman"/>
                <a:cs typeface="Times New Roman"/>
              </a:rPr>
              <a:t>by half </a:t>
            </a:r>
            <a:r>
              <a:rPr sz="2000" spc="-5" dirty="0">
                <a:latin typeface="Times New Roman"/>
                <a:cs typeface="Times New Roman"/>
              </a:rPr>
              <a:t>headed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arrow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240665" indent="-228600">
              <a:lnSpc>
                <a:spcPts val="2135"/>
              </a:lnSpc>
              <a:spcBef>
                <a:spcPts val="100"/>
              </a:spcBef>
              <a:buFont typeface="Wingdings"/>
              <a:buChar char=""/>
              <a:tabLst>
                <a:tab pos="241300" algn="l"/>
                <a:tab pos="4168775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240665" marR="5080" indent="-228600">
              <a:spcBef>
                <a:spcPts val="254"/>
              </a:spcBef>
              <a:buFont typeface="Wingdings"/>
              <a:buChar char="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two fragments formed </a:t>
            </a:r>
            <a:r>
              <a:rPr sz="2000" dirty="0">
                <a:latin typeface="Times New Roman"/>
                <a:cs typeface="Times New Roman"/>
              </a:rPr>
              <a:t>in this </a:t>
            </a:r>
            <a:r>
              <a:rPr sz="2000" spc="-5" dirty="0">
                <a:latin typeface="Times New Roman"/>
                <a:cs typeface="Times New Roman"/>
              </a:rPr>
              <a:t>cleavage </a:t>
            </a:r>
            <a:r>
              <a:rPr sz="2000" dirty="0">
                <a:latin typeface="Times New Roman"/>
                <a:cs typeface="Times New Roman"/>
              </a:rPr>
              <a:t>are neutral </a:t>
            </a:r>
            <a:r>
              <a:rPr sz="2000" spc="-5" dirty="0">
                <a:latin typeface="Times New Roman"/>
                <a:cs typeface="Times New Roman"/>
              </a:rPr>
              <a:t>species </a:t>
            </a:r>
            <a:r>
              <a:rPr sz="2000" dirty="0">
                <a:latin typeface="Times New Roman"/>
                <a:cs typeface="Times New Roman"/>
              </a:rPr>
              <a:t>and each  </a:t>
            </a: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dirty="0">
                <a:latin typeface="Times New Roman"/>
                <a:cs typeface="Times New Roman"/>
              </a:rPr>
              <a:t>has one </a:t>
            </a:r>
            <a:r>
              <a:rPr sz="2000" spc="-5" dirty="0">
                <a:latin typeface="Times New Roman"/>
                <a:cs typeface="Times New Roman"/>
              </a:rPr>
              <a:t>unpaired electron. These </a:t>
            </a:r>
            <a:r>
              <a:rPr sz="2000" dirty="0">
                <a:latin typeface="Times New Roman"/>
                <a:cs typeface="Times New Roman"/>
              </a:rPr>
              <a:t>species are </a:t>
            </a: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 free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radicals</a:t>
            </a:r>
            <a:r>
              <a:rPr sz="2000" spc="-5" dirty="0" smtClean="0">
                <a:latin typeface="Times New Roman"/>
                <a:cs typeface="Times New Roman"/>
              </a:rPr>
              <a:t>.</a:t>
            </a:r>
            <a:endParaRPr lang="en-US" sz="2000" spc="-5" dirty="0" smtClean="0">
              <a:latin typeface="Times New Roman"/>
              <a:cs typeface="Times New Roman"/>
            </a:endParaRPr>
          </a:p>
          <a:p>
            <a:pPr marL="12065" marR="5080">
              <a:lnSpc>
                <a:spcPct val="78500"/>
              </a:lnSpc>
              <a:spcBef>
                <a:spcPts val="254"/>
              </a:spcBef>
              <a:tabLst>
                <a:tab pos="241300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240665" indent="-228600">
              <a:buFont typeface="Wingdings"/>
              <a:buChar char=""/>
              <a:tabLst>
                <a:tab pos="241300" algn="l"/>
                <a:tab pos="885190" algn="l"/>
                <a:tab pos="2296795" algn="l"/>
                <a:tab pos="2981960" algn="l"/>
                <a:tab pos="3540760" algn="l"/>
                <a:tab pos="4043679" algn="l"/>
                <a:tab pos="5166360" algn="l"/>
                <a:tab pos="5612765" algn="l"/>
                <a:tab pos="6214110" algn="l"/>
                <a:tab pos="6547484" algn="l"/>
              </a:tabLst>
            </a:pPr>
            <a:r>
              <a:rPr sz="2000" dirty="0">
                <a:latin typeface="Times New Roman"/>
                <a:cs typeface="Times New Roman"/>
              </a:rPr>
              <a:t>High	</a:t>
            </a:r>
            <a:r>
              <a:rPr sz="2000" spc="-5" dirty="0">
                <a:latin typeface="Times New Roman"/>
                <a:cs typeface="Times New Roman"/>
              </a:rPr>
              <a:t>temperature,	Light	(hv)	and	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peroxides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are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used	</a:t>
            </a:r>
            <a:r>
              <a:rPr sz="2000" dirty="0">
                <a:latin typeface="Times New Roman"/>
                <a:cs typeface="Times New Roman"/>
              </a:rPr>
              <a:t>in	</a:t>
            </a:r>
            <a:r>
              <a:rPr sz="2000" spc="-5" dirty="0" smtClean="0">
                <a:latin typeface="Times New Roman"/>
                <a:cs typeface="Times New Roman"/>
              </a:rPr>
              <a:t>Homolytic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fission </a:t>
            </a:r>
            <a:r>
              <a:rPr sz="2000" spc="-5" dirty="0">
                <a:latin typeface="Times New Roman"/>
                <a:cs typeface="Times New Roman"/>
              </a:rPr>
              <a:t>for </a:t>
            </a:r>
            <a:r>
              <a:rPr sz="2000" dirty="0">
                <a:latin typeface="Times New Roman"/>
                <a:cs typeface="Times New Roman"/>
              </a:rPr>
              <a:t>the production of free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radicals</a:t>
            </a:r>
            <a:r>
              <a:rPr sz="2000" spc="-5" dirty="0" smtClean="0">
                <a:latin typeface="Times New Roman"/>
                <a:cs typeface="Times New Roman"/>
              </a:rPr>
              <a:t>.</a:t>
            </a:r>
            <a:endParaRPr lang="en-US" sz="2000" spc="-5" dirty="0" smtClean="0">
              <a:latin typeface="Times New Roman"/>
              <a:cs typeface="Times New Roman"/>
            </a:endParaRPr>
          </a:p>
          <a:p>
            <a:pPr marL="12065">
              <a:lnSpc>
                <a:spcPts val="1614"/>
              </a:lnSpc>
              <a:tabLst>
                <a:tab pos="241300" algn="l"/>
                <a:tab pos="885190" algn="l"/>
                <a:tab pos="2296795" algn="l"/>
                <a:tab pos="2981960" algn="l"/>
                <a:tab pos="3540760" algn="l"/>
                <a:tab pos="4043679" algn="l"/>
                <a:tab pos="5166360" algn="l"/>
                <a:tab pos="5612765" algn="l"/>
                <a:tab pos="6214110" algn="l"/>
                <a:tab pos="6547484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240665" marR="5080" indent="-228600">
              <a:spcBef>
                <a:spcPts val="250"/>
              </a:spcBef>
              <a:buFont typeface="Wingdings"/>
              <a:buChar char="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The reactions </a:t>
            </a:r>
            <a:r>
              <a:rPr sz="2000" spc="-5" dirty="0">
                <a:latin typeface="Times New Roman"/>
                <a:cs typeface="Times New Roman"/>
              </a:rPr>
              <a:t>involved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free radicals 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-5" dirty="0">
                <a:latin typeface="Times New Roman"/>
                <a:cs typeface="Times New Roman"/>
              </a:rPr>
              <a:t>intermediates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called free  </a:t>
            </a:r>
            <a:r>
              <a:rPr sz="2000" dirty="0">
                <a:latin typeface="Times New Roman"/>
                <a:cs typeface="Times New Roman"/>
              </a:rPr>
              <a:t>radical </a:t>
            </a:r>
            <a:r>
              <a:rPr sz="2000" spc="-5" dirty="0">
                <a:latin typeface="Times New Roman"/>
                <a:cs typeface="Times New Roman"/>
              </a:rPr>
              <a:t>reactions and </a:t>
            </a:r>
            <a:r>
              <a:rPr sz="2000" dirty="0">
                <a:latin typeface="Times New Roman"/>
                <a:cs typeface="Times New Roman"/>
              </a:rPr>
              <a:t>are proceed </a:t>
            </a:r>
            <a:r>
              <a:rPr sz="2000" spc="-5" dirty="0">
                <a:latin typeface="Times New Roman"/>
                <a:cs typeface="Times New Roman"/>
              </a:rPr>
              <a:t>through free </a:t>
            </a:r>
            <a:r>
              <a:rPr sz="2000" dirty="0">
                <a:latin typeface="Times New Roman"/>
                <a:cs typeface="Times New Roman"/>
              </a:rPr>
              <a:t>radical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mechanism</a:t>
            </a:r>
            <a:r>
              <a:rPr spc="-5" dirty="0" smtClean="0">
                <a:latin typeface="Times New Roman"/>
                <a:cs typeface="Times New Roman"/>
              </a:rPr>
              <a:t>.</a:t>
            </a:r>
            <a:endParaRPr lang="en-US" spc="-5" dirty="0" smtClean="0">
              <a:latin typeface="Times New Roman"/>
              <a:cs typeface="Times New Roman"/>
            </a:endParaRPr>
          </a:p>
          <a:p>
            <a:pPr marL="240665" marR="5080" indent="-228600">
              <a:spcBef>
                <a:spcPts val="250"/>
              </a:spcBef>
              <a:buFont typeface="Wingdings"/>
              <a:buChar char=""/>
              <a:tabLst>
                <a:tab pos="241300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" y="244692"/>
            <a:ext cx="5371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Homolytic Fission Characteristics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6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799" y="289142"/>
            <a:ext cx="7483095" cy="49412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0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69900" marR="640080" indent="-457200" algn="just">
              <a:spcBef>
                <a:spcPts val="70"/>
              </a:spcBef>
              <a:buFont typeface="Wingdings" pitchFamily="2" charset="2"/>
              <a:buChar char="Ø"/>
              <a:tabLst>
                <a:tab pos="821690" algn="l"/>
                <a:tab pos="1417320" algn="l"/>
                <a:tab pos="2056764" algn="l"/>
                <a:tab pos="3074670" algn="l"/>
                <a:tab pos="4222750" algn="l"/>
                <a:tab pos="4733290" algn="l"/>
                <a:tab pos="5003800" algn="l"/>
                <a:tab pos="5474335" algn="l"/>
                <a:tab pos="6057900" algn="l"/>
              </a:tabLst>
            </a:pPr>
            <a:r>
              <a:rPr sz="2800" dirty="0">
                <a:latin typeface="Times New Roman"/>
                <a:cs typeface="Times New Roman"/>
              </a:rPr>
              <a:t>In this case we can see that </a:t>
            </a:r>
            <a:r>
              <a:rPr sz="2800" spc="5" dirty="0">
                <a:latin typeface="Times New Roman"/>
                <a:cs typeface="Times New Roman"/>
              </a:rPr>
              <a:t>one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atoms </a:t>
            </a:r>
            <a:r>
              <a:rPr sz="2800" dirty="0">
                <a:latin typeface="Times New Roman"/>
                <a:cs typeface="Times New Roman"/>
              </a:rPr>
              <a:t>carry a </a:t>
            </a:r>
            <a:r>
              <a:rPr sz="2800" spc="-5" dirty="0">
                <a:latin typeface="Times New Roman"/>
                <a:cs typeface="Times New Roman"/>
              </a:rPr>
              <a:t>negative  </a:t>
            </a:r>
            <a:r>
              <a:rPr sz="2800" dirty="0">
                <a:latin typeface="Times New Roman"/>
                <a:cs typeface="Times New Roman"/>
              </a:rPr>
              <a:t>charge	aft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	</a:t>
            </a:r>
            <a:r>
              <a:rPr sz="2800" dirty="0" smtClean="0">
                <a:latin typeface="Times New Roman"/>
                <a:cs typeface="Times New Roman"/>
              </a:rPr>
              <a:t>bond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c</a:t>
            </a:r>
            <a:r>
              <a:rPr sz="2800" spc="-10" dirty="0" smtClean="0">
                <a:latin typeface="Times New Roman"/>
                <a:cs typeface="Times New Roman"/>
              </a:rPr>
              <a:t>l</a:t>
            </a:r>
            <a:r>
              <a:rPr sz="2800" dirty="0" smtClean="0">
                <a:latin typeface="Times New Roman"/>
                <a:cs typeface="Times New Roman"/>
              </a:rPr>
              <a:t>eav</a:t>
            </a:r>
            <a:r>
              <a:rPr sz="2800" spc="-15" dirty="0" smtClean="0">
                <a:latin typeface="Times New Roman"/>
                <a:cs typeface="Times New Roman"/>
              </a:rPr>
              <a:t>a</a:t>
            </a:r>
            <a:r>
              <a:rPr sz="2800" dirty="0" smtClean="0">
                <a:latin typeface="Times New Roman"/>
                <a:cs typeface="Times New Roman"/>
              </a:rPr>
              <a:t>ge</a:t>
            </a:r>
            <a:r>
              <a:rPr sz="2800" dirty="0">
                <a:latin typeface="Times New Roman"/>
                <a:cs typeface="Times New Roman"/>
              </a:rPr>
              <a:t>	indi</a:t>
            </a:r>
            <a:r>
              <a:rPr sz="2800" spc="-1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ing	</a:t>
            </a:r>
            <a:r>
              <a:rPr sz="2800" spc="-2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hat	it	has	</a:t>
            </a:r>
            <a:r>
              <a:rPr sz="2800" dirty="0" smtClean="0">
                <a:latin typeface="Times New Roman"/>
                <a:cs typeface="Times New Roman"/>
              </a:rPr>
              <a:t>b</a:t>
            </a:r>
            <a:r>
              <a:rPr sz="2800" spc="10" dirty="0" smtClean="0">
                <a:latin typeface="Times New Roman"/>
                <a:cs typeface="Times New Roman"/>
              </a:rPr>
              <a:t>o</a:t>
            </a:r>
            <a:r>
              <a:rPr sz="2800" spc="-20" dirty="0" smtClean="0">
                <a:latin typeface="Times New Roman"/>
                <a:cs typeface="Times New Roman"/>
              </a:rPr>
              <a:t>t</a:t>
            </a:r>
            <a:r>
              <a:rPr sz="2800" dirty="0" smtClean="0">
                <a:latin typeface="Times New Roman"/>
                <a:cs typeface="Times New Roman"/>
              </a:rPr>
              <a:t>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t</a:t>
            </a:r>
            <a:r>
              <a:rPr sz="2800" spc="-15" dirty="0" smtClean="0">
                <a:latin typeface="Times New Roman"/>
                <a:cs typeface="Times New Roman"/>
              </a:rPr>
              <a:t>h</a:t>
            </a:r>
            <a:r>
              <a:rPr sz="2800" dirty="0" smtClean="0"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electrons </a:t>
            </a:r>
            <a:r>
              <a:rPr sz="2800" spc="-5" dirty="0">
                <a:latin typeface="Times New Roman"/>
                <a:cs typeface="Times New Roman"/>
              </a:rPr>
              <a:t>of the </a:t>
            </a:r>
            <a:r>
              <a:rPr sz="2800" dirty="0">
                <a:latin typeface="Times New Roman"/>
                <a:cs typeface="Times New Roman"/>
              </a:rPr>
              <a:t>bond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dirty="0">
                <a:latin typeface="Times New Roman"/>
                <a:cs typeface="Times New Roman"/>
              </a:rPr>
              <a:t>has no </a:t>
            </a:r>
            <a:r>
              <a:rPr sz="2800" spc="-5" dirty="0">
                <a:latin typeface="Times New Roman"/>
                <a:cs typeface="Times New Roman"/>
              </a:rPr>
              <a:t>electrons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all.</a:t>
            </a:r>
            <a:endParaRPr sz="28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469900" marR="975994" indent="-457200" algn="just">
              <a:buFont typeface="Wingdings" pitchFamily="2" charset="2"/>
              <a:buChar char="Ø"/>
            </a:pPr>
            <a:r>
              <a:rPr sz="2800" dirty="0">
                <a:latin typeface="Times New Roman"/>
                <a:cs typeface="Times New Roman"/>
              </a:rPr>
              <a:t>Hence it is </a:t>
            </a:r>
            <a:r>
              <a:rPr sz="2800" spc="-5" dirty="0">
                <a:latin typeface="Times New Roman"/>
                <a:cs typeface="Times New Roman"/>
              </a:rPr>
              <a:t>electron deficient </a:t>
            </a:r>
            <a:r>
              <a:rPr sz="2800" dirty="0">
                <a:latin typeface="Times New Roman"/>
                <a:cs typeface="Times New Roman"/>
              </a:rPr>
              <a:t>thus positively charged. As  the </a:t>
            </a:r>
            <a:r>
              <a:rPr sz="2800" spc="-5" dirty="0">
                <a:latin typeface="Times New Roman"/>
                <a:cs typeface="Times New Roman"/>
              </a:rPr>
              <a:t>electrons are </a:t>
            </a:r>
            <a:r>
              <a:rPr sz="2800" spc="5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divided </a:t>
            </a:r>
            <a:r>
              <a:rPr sz="2800" dirty="0">
                <a:latin typeface="Times New Roman"/>
                <a:cs typeface="Times New Roman"/>
              </a:rPr>
              <a:t>equally after bond </a:t>
            </a:r>
            <a:r>
              <a:rPr sz="2800" spc="-5" dirty="0">
                <a:latin typeface="Times New Roman"/>
                <a:cs typeface="Times New Roman"/>
              </a:rPr>
              <a:t>cleavage  </a:t>
            </a:r>
            <a:r>
              <a:rPr sz="2800" dirty="0">
                <a:latin typeface="Times New Roman"/>
                <a:cs typeface="Times New Roman"/>
              </a:rPr>
              <a:t>this is </a:t>
            </a:r>
            <a:r>
              <a:rPr sz="2800" spc="-5" dirty="0">
                <a:latin typeface="Times New Roman"/>
                <a:cs typeface="Times New Roman"/>
              </a:rPr>
              <a:t>called Heterolytic</a:t>
            </a:r>
            <a:r>
              <a:rPr sz="2800" dirty="0">
                <a:latin typeface="Times New Roman"/>
                <a:cs typeface="Times New Roman"/>
              </a:rPr>
              <a:t> Fission.</a:t>
            </a: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860" y="27532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Heterolytic Fission or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Heterolysis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7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1" y="762000"/>
            <a:ext cx="7753114" cy="3776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marR="350520" indent="-342900" algn="just">
              <a:spcBef>
                <a:spcPts val="5"/>
              </a:spcBef>
              <a:buFont typeface="Wingdings" pitchFamily="2" charset="2"/>
              <a:buChar char="Ø"/>
            </a:pPr>
            <a:r>
              <a:rPr sz="2800" dirty="0">
                <a:latin typeface="Times New Roman"/>
                <a:cs typeface="Times New Roman"/>
              </a:rPr>
              <a:t>In a case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C </a:t>
            </a:r>
            <a:r>
              <a:rPr sz="2800" spc="-5" dirty="0">
                <a:latin typeface="Times New Roman"/>
                <a:cs typeface="Times New Roman"/>
              </a:rPr>
              <a:t>atom </a:t>
            </a:r>
            <a:r>
              <a:rPr sz="2800" dirty="0">
                <a:latin typeface="Times New Roman"/>
                <a:cs typeface="Times New Roman"/>
              </a:rPr>
              <a:t>carries a positive charge it is </a:t>
            </a:r>
            <a:r>
              <a:rPr sz="2800" spc="-5" dirty="0">
                <a:latin typeface="Times New Roman"/>
                <a:cs typeface="Times New Roman"/>
              </a:rPr>
              <a:t>called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carbocation and </a:t>
            </a:r>
            <a:r>
              <a:rPr sz="2800" dirty="0">
                <a:latin typeface="Times New Roman"/>
                <a:cs typeface="Times New Roman"/>
              </a:rPr>
              <a:t>in the case it carries both the </a:t>
            </a:r>
            <a:r>
              <a:rPr sz="2800" spc="-5" dirty="0">
                <a:latin typeface="Times New Roman"/>
                <a:cs typeface="Times New Roman"/>
              </a:rPr>
              <a:t>electrons </a:t>
            </a:r>
            <a:r>
              <a:rPr sz="2800" dirty="0">
                <a:latin typeface="Times New Roman"/>
                <a:cs typeface="Times New Roman"/>
              </a:rPr>
              <a:t>of the  broken </a:t>
            </a:r>
            <a:r>
              <a:rPr sz="2800" spc="-5" dirty="0">
                <a:latin typeface="Times New Roman"/>
                <a:cs typeface="Times New Roman"/>
              </a:rPr>
              <a:t>bond and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negatively charged, </a:t>
            </a: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-5" dirty="0">
                <a:latin typeface="Times New Roman"/>
                <a:cs typeface="Times New Roman"/>
              </a:rPr>
              <a:t>called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Carbanion.</a:t>
            </a:r>
            <a:endParaRPr sz="28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>
              <a:buFont typeface="Wingdings" pitchFamily="2" charset="2"/>
              <a:buChar char="Ø"/>
              <a:tabLst>
                <a:tab pos="1459230" algn="l"/>
                <a:tab pos="2030095" algn="l"/>
                <a:tab pos="3388995" algn="l"/>
                <a:tab pos="3903979" algn="l"/>
                <a:tab pos="4418965" algn="l"/>
                <a:tab pos="5116195" algn="l"/>
                <a:tab pos="6311265" algn="l"/>
              </a:tabLst>
            </a:pPr>
            <a:r>
              <a:rPr sz="2800" dirty="0" smtClean="0">
                <a:latin typeface="Times New Roman"/>
                <a:cs typeface="Times New Roman"/>
              </a:rPr>
              <a:t>C</a:t>
            </a:r>
            <a:r>
              <a:rPr sz="2800" spc="-10" dirty="0" smtClean="0">
                <a:latin typeface="Times New Roman"/>
                <a:cs typeface="Times New Roman"/>
              </a:rPr>
              <a:t>a</a:t>
            </a:r>
            <a:r>
              <a:rPr sz="2800" dirty="0" smtClean="0">
                <a:latin typeface="Times New Roman"/>
                <a:cs typeface="Times New Roman"/>
              </a:rPr>
              <a:t>rbocat</a:t>
            </a:r>
            <a:r>
              <a:rPr sz="2800" spc="-10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on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a</a:t>
            </a:r>
            <a:r>
              <a:rPr sz="2800" dirty="0" smtClean="0">
                <a:latin typeface="Times New Roman"/>
                <a:cs typeface="Times New Roman"/>
              </a:rPr>
              <a:t>nd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C</a:t>
            </a:r>
            <a:r>
              <a:rPr sz="2800" spc="-10" dirty="0" smtClean="0">
                <a:latin typeface="Times New Roman"/>
                <a:cs typeface="Times New Roman"/>
              </a:rPr>
              <a:t>ar</a:t>
            </a:r>
            <a:r>
              <a:rPr sz="2800" dirty="0" smtClean="0">
                <a:latin typeface="Times New Roman"/>
                <a:cs typeface="Times New Roman"/>
              </a:rPr>
              <a:t>b</a:t>
            </a:r>
            <a:r>
              <a:rPr sz="2800" spc="-10" dirty="0" smtClean="0">
                <a:latin typeface="Times New Roman"/>
                <a:cs typeface="Times New Roman"/>
              </a:rPr>
              <a:t>a</a:t>
            </a:r>
            <a:r>
              <a:rPr sz="2800" dirty="0" smtClean="0">
                <a:latin typeface="Times New Roman"/>
                <a:cs typeface="Times New Roman"/>
              </a:rPr>
              <a:t>nio</a:t>
            </a:r>
            <a:r>
              <a:rPr sz="2800" spc="-15" dirty="0" smtClean="0">
                <a:latin typeface="Times New Roman"/>
                <a:cs typeface="Times New Roman"/>
              </a:rPr>
              <a:t>n</a:t>
            </a:r>
            <a:r>
              <a:rPr sz="2800" dirty="0" smtClean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are	the	</a:t>
            </a:r>
            <a:r>
              <a:rPr sz="2800" spc="-15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ost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spc="35" dirty="0" smtClean="0">
                <a:latin typeface="Times New Roman"/>
                <a:cs typeface="Times New Roman"/>
              </a:rPr>
              <a:t>i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p</a:t>
            </a:r>
            <a:r>
              <a:rPr sz="2800" spc="10" dirty="0" smtClean="0">
                <a:latin typeface="Times New Roman"/>
                <a:cs typeface="Times New Roman"/>
              </a:rPr>
              <a:t>o</a:t>
            </a:r>
            <a:r>
              <a:rPr sz="2800" dirty="0" smtClean="0">
                <a:latin typeface="Times New Roman"/>
                <a:cs typeface="Times New Roman"/>
              </a:rPr>
              <a:t>rt</a:t>
            </a:r>
            <a:r>
              <a:rPr sz="2800" spc="-15" dirty="0" smtClean="0">
                <a:latin typeface="Times New Roman"/>
                <a:cs typeface="Times New Roman"/>
              </a:rPr>
              <a:t>a</a:t>
            </a:r>
            <a:r>
              <a:rPr sz="2800" dirty="0" smtClean="0">
                <a:latin typeface="Times New Roman"/>
                <a:cs typeface="Times New Roman"/>
              </a:rPr>
              <a:t>nt</a:t>
            </a:r>
            <a:r>
              <a:rPr sz="2800" dirty="0">
                <a:latin typeface="Times New Roman"/>
                <a:cs typeface="Times New Roman"/>
              </a:rPr>
              <a:t>	carb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  </a:t>
            </a:r>
            <a:r>
              <a:rPr sz="2800" spc="-5" dirty="0">
                <a:latin typeface="Times New Roman"/>
                <a:cs typeface="Times New Roman"/>
              </a:rPr>
              <a:t>intermediates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dirty="0" smtClean="0">
                <a:latin typeface="Times New Roman"/>
                <a:cs typeface="Times New Roman"/>
              </a:rPr>
              <a:t>organic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chemistry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048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Heterolytic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Fission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4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976465"/>
            <a:ext cx="7406640" cy="2921953"/>
          </a:xfrm>
          <a:prstGeom prst="rect">
            <a:avLst/>
          </a:prstGeom>
        </p:spPr>
        <p:txBody>
          <a:bodyPr vert="horz" wrap="square" lIns="0" tIns="410082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265"/>
              </a:spcBef>
            </a:pP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cap="none" spc="-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eterolytic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fission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takes place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two ways based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the electro 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negativity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difference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cap="none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atoms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none" spc="-5" dirty="0" smtClean="0">
                <a:latin typeface="Times New Roman" pitchFamily="18" charset="0"/>
                <a:cs typeface="Times New Roman" pitchFamily="18" charset="0"/>
              </a:rPr>
              <a:t>in the compound</a:t>
            </a:r>
            <a:endParaRPr lang="en-US" cap="none" spc="-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09600" y="304800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Types of Heterolytic Fission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3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853977"/>
              </p:ext>
            </p:extLst>
          </p:nvPr>
        </p:nvGraphicFramePr>
        <p:xfrm>
          <a:off x="1143000" y="909812"/>
          <a:ext cx="7049157" cy="396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3" imgW="3207400" imgH="3084073" progId="ACD.ChemSketchCDX">
                  <p:embed/>
                </p:oleObj>
              </mc:Choice>
              <mc:Fallback>
                <p:oleObj r:id="rId3" imgW="3207400" imgH="3084073" progId="ACD.ChemSketchCDX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09812"/>
                        <a:ext cx="7049157" cy="3963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116"/>
          <p:cNvSpPr/>
          <p:nvPr/>
        </p:nvSpPr>
        <p:spPr>
          <a:xfrm>
            <a:off x="304800" y="3048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Types of Heterolytic Fission</a:t>
            </a:r>
          </a:p>
        </p:txBody>
      </p:sp>
    </p:spTree>
    <p:extLst>
      <p:ext uri="{BB962C8B-B14F-4D97-AF65-F5344CB8AC3E}">
        <p14:creationId xmlns:p14="http://schemas.microsoft.com/office/powerpoint/2010/main" val="1654567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</TotalTime>
  <Words>870</Words>
  <Application>Microsoft Office PowerPoint</Application>
  <PresentationFormat>On-screen Show (4:3)</PresentationFormat>
  <Paragraphs>133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Angles</vt:lpstr>
      <vt:lpstr>ACD.ChemSketchCDX</vt:lpstr>
      <vt:lpstr>PowerPoint Presentation</vt:lpstr>
      <vt:lpstr>Contents…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This Heterolytic fission takes place in two ways based on the electro  negativity difference of the two atoms in the compound</vt:lpstr>
      <vt:lpstr>PowerPoint Presentation</vt:lpstr>
      <vt:lpstr>There are three types of organic reagents</vt:lpstr>
      <vt:lpstr>PowerPoint Presentation</vt:lpstr>
      <vt:lpstr>PowerPoint Presentation</vt:lpstr>
      <vt:lpstr>These are neutral intermediates, formed due to homolytic cleavage  of a single bond. Some common bonds which cleave to give free radicals in organic  chemistry are shown: C-O, C-Cl, C-Br, C-I, C-C, C-H.</vt:lpstr>
      <vt:lpstr>Carbocations </vt:lpstr>
      <vt:lpstr>PowerPoint Presentation</vt:lpstr>
      <vt:lpstr>Organic reactions  There are four types of organic reactions</vt:lpstr>
      <vt:lpstr>Substitution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Mesomeric or  Resonance Effect</vt:lpstr>
      <vt:lpstr>PowerPoint Presentation</vt:lpstr>
      <vt:lpstr>PowerPoint Presentation</vt:lpstr>
      <vt:lpstr>PowerPoint Presentation</vt:lpstr>
      <vt:lpstr>Thank You……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Intermediates</dc:title>
  <dc:creator>Corporate Edition</dc:creator>
  <cp:lastModifiedBy>SKY</cp:lastModifiedBy>
  <cp:revision>19</cp:revision>
  <dcterms:created xsi:type="dcterms:W3CDTF">2020-05-20T14:28:55Z</dcterms:created>
  <dcterms:modified xsi:type="dcterms:W3CDTF">2020-05-20T16:59:08Z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2020-05-20T00:00:00Z</vt:filetime>
  </property>
</Properties>
</file>